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51206400" cy="2880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A9ABE"/>
    <a:srgbClr val="9AFBFD"/>
    <a:srgbClr val="92EDEE"/>
    <a:srgbClr val="7BC8CA"/>
    <a:srgbClr val="0432FF"/>
    <a:srgbClr val="73F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F1484F-15DE-47FB-80D6-163B0A0DE155}" v="3" dt="2020-06-12T15:25:30.4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00"/>
    <p:restoredTop sz="96327"/>
  </p:normalViewPr>
  <p:slideViewPr>
    <p:cSldViewPr snapToGrid="0" snapToObjects="1">
      <p:cViewPr>
        <p:scale>
          <a:sx n="25" d="100"/>
          <a:sy n="25" d="100"/>
        </p:scale>
        <p:origin x="840" y="2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presProps" Target="presProps.xml"/><Relationship Id="rId7"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rgan Foreman" clId="Web-{45F1484F-15DE-47FB-80D6-163B0A0DE155}"/>
    <pc:docChg chg="modSld">
      <pc:chgData name="Morgan Foreman" userId="" providerId="" clId="Web-{45F1484F-15DE-47FB-80D6-163B0A0DE155}" dt="2020-06-12T15:25:30.455" v="2" actId="20577"/>
      <pc:docMkLst>
        <pc:docMk/>
      </pc:docMkLst>
      <pc:sldChg chg="modSp">
        <pc:chgData name="Morgan Foreman" userId="" providerId="" clId="Web-{45F1484F-15DE-47FB-80D6-163B0A0DE155}" dt="2020-06-12T15:25:30.455" v="2" actId="20577"/>
        <pc:sldMkLst>
          <pc:docMk/>
          <pc:sldMk cId="2108347474" sldId="256"/>
        </pc:sldMkLst>
        <pc:spChg chg="mod">
          <ac:chgData name="Morgan Foreman" userId="" providerId="" clId="Web-{45F1484F-15DE-47FB-80D6-163B0A0DE155}" dt="2020-06-12T15:25:30.455" v="2" actId="20577"/>
          <ac:spMkLst>
            <pc:docMk/>
            <pc:sldMk cId="2108347474" sldId="256"/>
            <ac:spMk id="4" creationId="{90562715-3787-A846-ABAB-CF819341D659}"/>
          </ac:spMkLst>
        </pc:spChg>
        <pc:spChg chg="mod">
          <ac:chgData name="Morgan Foreman" userId="" providerId="" clId="Web-{45F1484F-15DE-47FB-80D6-163B0A0DE155}" dt="2020-06-12T15:25:24.924" v="1" actId="20577"/>
          <ac:spMkLst>
            <pc:docMk/>
            <pc:sldMk cId="2108347474" sldId="256"/>
            <ac:spMk id="6" creationId="{568BD824-D217-2C43-9146-7DF0800F443C}"/>
          </ac:spMkLst>
        </pc:spChg>
      </pc:sldChg>
    </pc:docChg>
  </pc:docChgLst>
</pc:chgInfo>
</file>

<file path=ppt/media/image1.jpeg>
</file>

<file path=ppt/media/image2.png>
</file>

<file path=ppt/media/image3.png>
</file>

<file path=ppt/media/image4.tiff>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4713925"/>
            <a:ext cx="38404800" cy="10027920"/>
          </a:xfrm>
        </p:spPr>
        <p:txBody>
          <a:bodyPr anchor="b"/>
          <a:lstStyle>
            <a:lvl1pPr algn="ctr">
              <a:defRPr sz="25200"/>
            </a:lvl1pPr>
          </a:lstStyle>
          <a:p>
            <a:r>
              <a:rPr lang="en-GB"/>
              <a:t>Click to edit Master title style</a:t>
            </a:r>
            <a:endParaRPr lang="en-US" dirty="0"/>
          </a:p>
        </p:txBody>
      </p:sp>
      <p:sp>
        <p:nvSpPr>
          <p:cNvPr id="3" name="Subtitle 2"/>
          <p:cNvSpPr>
            <a:spLocks noGrp="1"/>
          </p:cNvSpPr>
          <p:nvPr>
            <p:ph type="subTitle" idx="1"/>
          </p:nvPr>
        </p:nvSpPr>
        <p:spPr>
          <a:xfrm>
            <a:off x="6400800" y="15128560"/>
            <a:ext cx="38404800" cy="6954200"/>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6/25/20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1382077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6/25/20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2665596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533525"/>
            <a:ext cx="11041380" cy="2440972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3520440" y="1533525"/>
            <a:ext cx="32484060" cy="2440972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6/25/20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826939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6/25/20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4051326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7180902"/>
            <a:ext cx="44165520" cy="11981495"/>
          </a:xfrm>
        </p:spPr>
        <p:txBody>
          <a:bodyPr anchor="b"/>
          <a:lstStyle>
            <a:lvl1pPr>
              <a:defRPr sz="25200"/>
            </a:lvl1pPr>
          </a:lstStyle>
          <a:p>
            <a:r>
              <a:rPr lang="en-GB"/>
              <a:t>Click to edit Master title style</a:t>
            </a:r>
            <a:endParaRPr lang="en-US" dirty="0"/>
          </a:p>
        </p:txBody>
      </p:sp>
      <p:sp>
        <p:nvSpPr>
          <p:cNvPr id="3" name="Text Placeholder 2"/>
          <p:cNvSpPr>
            <a:spLocks noGrp="1"/>
          </p:cNvSpPr>
          <p:nvPr>
            <p:ph type="body" idx="1"/>
          </p:nvPr>
        </p:nvSpPr>
        <p:spPr>
          <a:xfrm>
            <a:off x="3493770" y="19275747"/>
            <a:ext cx="44165520" cy="6300785"/>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DA433896-D36A-5D45-9189-7DF138E5D444}" type="datetimeFigureOut">
              <a:rPr lang="en-US" smtClean="0"/>
              <a:t>6/25/20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1720712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3520440" y="7667625"/>
            <a:ext cx="21762720" cy="182756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25923240" y="7667625"/>
            <a:ext cx="21762720" cy="182756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DA433896-D36A-5D45-9189-7DF138E5D444}" type="datetimeFigureOut">
              <a:rPr lang="en-US" smtClean="0"/>
              <a:t>6/25/20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663019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533527"/>
            <a:ext cx="44165520" cy="5567365"/>
          </a:xfrm>
        </p:spPr>
        <p:txBody>
          <a:bodyPr/>
          <a:lstStyle/>
          <a:p>
            <a:r>
              <a:rPr lang="en-GB"/>
              <a:t>Click to edit Master title style</a:t>
            </a:r>
            <a:endParaRPr lang="en-US" dirty="0"/>
          </a:p>
        </p:txBody>
      </p:sp>
      <p:sp>
        <p:nvSpPr>
          <p:cNvPr id="3" name="Text Placeholder 2"/>
          <p:cNvSpPr>
            <a:spLocks noGrp="1"/>
          </p:cNvSpPr>
          <p:nvPr>
            <p:ph type="body" idx="1"/>
          </p:nvPr>
        </p:nvSpPr>
        <p:spPr>
          <a:xfrm>
            <a:off x="3527112" y="7060885"/>
            <a:ext cx="21662705" cy="3460430"/>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GB"/>
              <a:t>Click to edit Master text styles</a:t>
            </a:r>
          </a:p>
        </p:txBody>
      </p:sp>
      <p:sp>
        <p:nvSpPr>
          <p:cNvPr id="4" name="Content Placeholder 3"/>
          <p:cNvSpPr>
            <a:spLocks noGrp="1"/>
          </p:cNvSpPr>
          <p:nvPr>
            <p:ph sz="half" idx="2"/>
          </p:nvPr>
        </p:nvSpPr>
        <p:spPr>
          <a:xfrm>
            <a:off x="3527112" y="10521315"/>
            <a:ext cx="21662705" cy="154752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25923240" y="7060885"/>
            <a:ext cx="21769390" cy="3460430"/>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GB"/>
              <a:t>Click to edit Master text styles</a:t>
            </a:r>
          </a:p>
        </p:txBody>
      </p:sp>
      <p:sp>
        <p:nvSpPr>
          <p:cNvPr id="6" name="Content Placeholder 5"/>
          <p:cNvSpPr>
            <a:spLocks noGrp="1"/>
          </p:cNvSpPr>
          <p:nvPr>
            <p:ph sz="quarter" idx="4"/>
          </p:nvPr>
        </p:nvSpPr>
        <p:spPr>
          <a:xfrm>
            <a:off x="25923240" y="10521315"/>
            <a:ext cx="21769390" cy="154752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DA433896-D36A-5D45-9189-7DF138E5D444}" type="datetimeFigureOut">
              <a:rPr lang="en-US" smtClean="0"/>
              <a:t>6/25/20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364722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A433896-D36A-5D45-9189-7DF138E5D444}" type="datetimeFigureOut">
              <a:rPr lang="en-US" smtClean="0"/>
              <a:t>6/25/20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418794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433896-D36A-5D45-9189-7DF138E5D444}" type="datetimeFigureOut">
              <a:rPr lang="en-US" smtClean="0"/>
              <a:t>6/25/20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2963991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1920240"/>
            <a:ext cx="16515395" cy="6720840"/>
          </a:xfrm>
        </p:spPr>
        <p:txBody>
          <a:bodyPr anchor="b"/>
          <a:lstStyle>
            <a:lvl1pPr>
              <a:defRPr sz="13440"/>
            </a:lvl1pPr>
          </a:lstStyle>
          <a:p>
            <a:r>
              <a:rPr lang="en-GB"/>
              <a:t>Click to edit Master title style</a:t>
            </a:r>
            <a:endParaRPr lang="en-US" dirty="0"/>
          </a:p>
        </p:txBody>
      </p:sp>
      <p:sp>
        <p:nvSpPr>
          <p:cNvPr id="3" name="Content Placeholder 2"/>
          <p:cNvSpPr>
            <a:spLocks noGrp="1"/>
          </p:cNvSpPr>
          <p:nvPr>
            <p:ph idx="1"/>
          </p:nvPr>
        </p:nvSpPr>
        <p:spPr>
          <a:xfrm>
            <a:off x="21769390" y="4147187"/>
            <a:ext cx="25923240" cy="20469225"/>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3527112" y="8641080"/>
            <a:ext cx="16515395" cy="16008670"/>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GB"/>
              <a:t>Click to edit Master text styles</a:t>
            </a:r>
          </a:p>
        </p:txBody>
      </p:sp>
      <p:sp>
        <p:nvSpPr>
          <p:cNvPr id="5" name="Date Placeholder 4"/>
          <p:cNvSpPr>
            <a:spLocks noGrp="1"/>
          </p:cNvSpPr>
          <p:nvPr>
            <p:ph type="dt" sz="half" idx="10"/>
          </p:nvPr>
        </p:nvSpPr>
        <p:spPr/>
        <p:txBody>
          <a:bodyPr/>
          <a:lstStyle/>
          <a:p>
            <a:fld id="{DA433896-D36A-5D45-9189-7DF138E5D444}" type="datetimeFigureOut">
              <a:rPr lang="en-US" smtClean="0"/>
              <a:t>6/25/20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3678099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1920240"/>
            <a:ext cx="16515395" cy="6720840"/>
          </a:xfrm>
        </p:spPr>
        <p:txBody>
          <a:bodyPr anchor="b"/>
          <a:lstStyle>
            <a:lvl1pPr>
              <a:defRPr sz="13440"/>
            </a:lvl1pPr>
          </a:lstStyle>
          <a:p>
            <a:r>
              <a:rPr lang="en-GB"/>
              <a:t>Click to edit Master title style</a:t>
            </a:r>
            <a:endParaRPr lang="en-US" dirty="0"/>
          </a:p>
        </p:txBody>
      </p:sp>
      <p:sp>
        <p:nvSpPr>
          <p:cNvPr id="3" name="Picture Placeholder 2"/>
          <p:cNvSpPr>
            <a:spLocks noGrp="1" noChangeAspect="1"/>
          </p:cNvSpPr>
          <p:nvPr>
            <p:ph type="pic" idx="1"/>
          </p:nvPr>
        </p:nvSpPr>
        <p:spPr>
          <a:xfrm>
            <a:off x="21769390" y="4147187"/>
            <a:ext cx="25923240" cy="20469225"/>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GB"/>
              <a:t>Click icon to add picture</a:t>
            </a:r>
            <a:endParaRPr lang="en-US" dirty="0"/>
          </a:p>
        </p:txBody>
      </p:sp>
      <p:sp>
        <p:nvSpPr>
          <p:cNvPr id="4" name="Text Placeholder 3"/>
          <p:cNvSpPr>
            <a:spLocks noGrp="1"/>
          </p:cNvSpPr>
          <p:nvPr>
            <p:ph type="body" sz="half" idx="2"/>
          </p:nvPr>
        </p:nvSpPr>
        <p:spPr>
          <a:xfrm>
            <a:off x="3527112" y="8641080"/>
            <a:ext cx="16515395" cy="16008670"/>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GB"/>
              <a:t>Click to edit Master text styles</a:t>
            </a:r>
          </a:p>
        </p:txBody>
      </p:sp>
      <p:sp>
        <p:nvSpPr>
          <p:cNvPr id="5" name="Date Placeholder 4"/>
          <p:cNvSpPr>
            <a:spLocks noGrp="1"/>
          </p:cNvSpPr>
          <p:nvPr>
            <p:ph type="dt" sz="half" idx="10"/>
          </p:nvPr>
        </p:nvSpPr>
        <p:spPr/>
        <p:txBody>
          <a:bodyPr/>
          <a:lstStyle/>
          <a:p>
            <a:fld id="{DA433896-D36A-5D45-9189-7DF138E5D444}" type="datetimeFigureOut">
              <a:rPr lang="en-US" smtClean="0"/>
              <a:t>6/25/20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13936944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533527"/>
            <a:ext cx="44165520" cy="5567365"/>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3520440" y="7667625"/>
            <a:ext cx="44165520" cy="1827562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3520440" y="26696672"/>
            <a:ext cx="11521440" cy="1533525"/>
          </a:xfrm>
          <a:prstGeom prst="rect">
            <a:avLst/>
          </a:prstGeom>
        </p:spPr>
        <p:txBody>
          <a:bodyPr vert="horz" lIns="91440" tIns="45720" rIns="91440" bIns="45720" rtlCol="0" anchor="ctr"/>
          <a:lstStyle>
            <a:lvl1pPr algn="l">
              <a:defRPr sz="5040">
                <a:solidFill>
                  <a:schemeClr val="tx1">
                    <a:tint val="75000"/>
                  </a:schemeClr>
                </a:solidFill>
              </a:defRPr>
            </a:lvl1pPr>
          </a:lstStyle>
          <a:p>
            <a:fld id="{DA433896-D36A-5D45-9189-7DF138E5D444}" type="datetimeFigureOut">
              <a:rPr lang="en-US" smtClean="0"/>
              <a:t>6/25/20</a:t>
            </a:fld>
            <a:endParaRPr lang="en-US"/>
          </a:p>
        </p:txBody>
      </p:sp>
      <p:sp>
        <p:nvSpPr>
          <p:cNvPr id="5" name="Footer Placeholder 4"/>
          <p:cNvSpPr>
            <a:spLocks noGrp="1"/>
          </p:cNvSpPr>
          <p:nvPr>
            <p:ph type="ftr" sz="quarter" idx="3"/>
          </p:nvPr>
        </p:nvSpPr>
        <p:spPr>
          <a:xfrm>
            <a:off x="16962120" y="26696672"/>
            <a:ext cx="17282160" cy="1533525"/>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26696672"/>
            <a:ext cx="11521440" cy="1533525"/>
          </a:xfrm>
          <a:prstGeom prst="rect">
            <a:avLst/>
          </a:prstGeom>
        </p:spPr>
        <p:txBody>
          <a:bodyPr vert="horz" lIns="91440" tIns="45720" rIns="91440" bIns="45720" rtlCol="0" anchor="ctr"/>
          <a:lstStyle>
            <a:lvl1pPr algn="r">
              <a:defRPr sz="5040">
                <a:solidFill>
                  <a:schemeClr val="tx1">
                    <a:tint val="75000"/>
                  </a:schemeClr>
                </a:solidFill>
              </a:defRPr>
            </a:lvl1pPr>
          </a:lstStyle>
          <a:p>
            <a:fld id="{729A6B3F-C97A-A24C-B26B-09C437357A46}" type="slidenum">
              <a:rPr lang="en-US" smtClean="0"/>
              <a:t>‹#›</a:t>
            </a:fld>
            <a:endParaRPr lang="en-US"/>
          </a:p>
        </p:txBody>
      </p:sp>
    </p:spTree>
    <p:extLst>
      <p:ext uri="{BB962C8B-B14F-4D97-AF65-F5344CB8AC3E}">
        <p14:creationId xmlns:p14="http://schemas.microsoft.com/office/powerpoint/2010/main" val="38544569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morgan_foreman@ibm.com" TargetMode="External"/><Relationship Id="rId3" Type="http://schemas.openxmlformats.org/officeDocument/2006/relationships/image" Target="../media/image2.png"/><Relationship Id="rId7" Type="http://schemas.openxmlformats.org/officeDocument/2006/relationships/hyperlink" Target="mailto:senevo@rpi.edu" TargetMode="External"/><Relationship Id="rId12"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hyperlink" Target="mailto:charis@rpi.edu" TargetMode="External"/><Relationship Id="rId11" Type="http://schemas.openxmlformats.org/officeDocument/2006/relationships/image" Target="../media/image5.png"/><Relationship Id="rId5" Type="http://schemas.openxmlformats.org/officeDocument/2006/relationships/image" Target="../media/image4.tiff"/><Relationship Id="rId10" Type="http://schemas.openxmlformats.org/officeDocument/2006/relationships/hyperlink" Target="https://tetherless-world.github.io/explanation-ontology/" TargetMode="External"/><Relationship Id="rId4" Type="http://schemas.openxmlformats.org/officeDocument/2006/relationships/image" Target="../media/image3.png"/><Relationship Id="rId9" Type="http://schemas.openxmlformats.org/officeDocument/2006/relationships/hyperlink" Target="mailto:amardas@us.ibm.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7300439-35EC-D84D-9E9C-9DBF6325201F}"/>
              </a:ext>
            </a:extLst>
          </p:cNvPr>
          <p:cNvGrpSpPr/>
          <p:nvPr/>
        </p:nvGrpSpPr>
        <p:grpSpPr>
          <a:xfrm>
            <a:off x="903415" y="26332438"/>
            <a:ext cx="13939192" cy="2088558"/>
            <a:chOff x="248057" y="20368347"/>
            <a:chExt cx="13128342" cy="2088558"/>
          </a:xfrm>
        </p:grpSpPr>
        <p:sp>
          <p:nvSpPr>
            <p:cNvPr id="8" name="Rectangle 7">
              <a:extLst>
                <a:ext uri="{FF2B5EF4-FFF2-40B4-BE49-F238E27FC236}">
                  <a16:creationId xmlns:a16="http://schemas.microsoft.com/office/drawing/2014/main" id="{63DE3713-567A-7E49-8158-6D4C5A7D09D8}"/>
                </a:ext>
              </a:extLst>
            </p:cNvPr>
            <p:cNvSpPr/>
            <p:nvPr/>
          </p:nvSpPr>
          <p:spPr bwMode="auto">
            <a:xfrm>
              <a:off x="248057" y="20368347"/>
              <a:ext cx="13128342" cy="1997992"/>
            </a:xfrm>
            <a:prstGeom prst="rect">
              <a:avLst/>
            </a:prstGeom>
            <a:solidFill>
              <a:srgbClr val="FFFFFF"/>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7368">
                <a:spcBef>
                  <a:spcPts val="1422"/>
                </a:spcBef>
              </a:pPr>
              <a:endParaRPr lang="en-US" sz="320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p:txBody>
        </p:sp>
        <p:pic>
          <p:nvPicPr>
            <p:cNvPr id="9" name="Picture 2" descr="RenIDEA_black.jpg">
              <a:extLst>
                <a:ext uri="{FF2B5EF4-FFF2-40B4-BE49-F238E27FC236}">
                  <a16:creationId xmlns:a16="http://schemas.microsoft.com/office/drawing/2014/main" id="{E2B7887B-E256-BA45-9F7A-6189977BF6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13125" y="21191069"/>
              <a:ext cx="3180129" cy="11320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Image result for rpi logo">
              <a:extLst>
                <a:ext uri="{FF2B5EF4-FFF2-40B4-BE49-F238E27FC236}">
                  <a16:creationId xmlns:a16="http://schemas.microsoft.com/office/drawing/2014/main" id="{AB4C698E-85A0-CD41-AF5F-345F9542B8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9636" y="20968268"/>
              <a:ext cx="1556244" cy="148863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8" descr="twlogo.png">
              <a:extLst>
                <a:ext uri="{FF2B5EF4-FFF2-40B4-BE49-F238E27FC236}">
                  <a16:creationId xmlns:a16="http://schemas.microsoft.com/office/drawing/2014/main" id="{721FBD93-D9E0-6344-9649-4394D854D21A}"/>
                </a:ext>
              </a:extLst>
            </p:cNvPr>
            <p:cNvPicPr>
              <a:picLocks noChangeAspect="1"/>
            </p:cNvPicPr>
            <p:nvPr/>
          </p:nvPicPr>
          <p:blipFill>
            <a:blip r:embed="rId4"/>
            <a:srcRect/>
            <a:stretch>
              <a:fillRect/>
            </a:stretch>
          </p:blipFill>
          <p:spPr bwMode="auto">
            <a:xfrm>
              <a:off x="6389299" y="21049325"/>
              <a:ext cx="2627041" cy="1317014"/>
            </a:xfrm>
            <a:prstGeom prst="rect">
              <a:avLst/>
            </a:prstGeom>
            <a:noFill/>
            <a:ln w="9525">
              <a:noFill/>
              <a:miter lim="800000"/>
              <a:headEnd/>
              <a:tailEnd/>
            </a:ln>
          </p:spPr>
        </p:pic>
        <p:pic>
          <p:nvPicPr>
            <p:cNvPr id="12" name="Picture 11">
              <a:extLst>
                <a:ext uri="{FF2B5EF4-FFF2-40B4-BE49-F238E27FC236}">
                  <a16:creationId xmlns:a16="http://schemas.microsoft.com/office/drawing/2014/main" id="{F7C7EC94-6EB3-7746-AC7B-B5B4520D33EB}"/>
                </a:ext>
              </a:extLst>
            </p:cNvPr>
            <p:cNvPicPr>
              <a:picLocks noChangeAspect="1"/>
            </p:cNvPicPr>
            <p:nvPr/>
          </p:nvPicPr>
          <p:blipFill>
            <a:blip r:embed="rId5"/>
            <a:stretch>
              <a:fillRect/>
            </a:stretch>
          </p:blipFill>
          <p:spPr>
            <a:xfrm>
              <a:off x="2711919" y="21249019"/>
              <a:ext cx="2627041" cy="1050817"/>
            </a:xfrm>
            <a:prstGeom prst="rect">
              <a:avLst/>
            </a:prstGeom>
          </p:spPr>
        </p:pic>
      </p:grpSp>
      <p:sp>
        <p:nvSpPr>
          <p:cNvPr id="4" name="Rectangle 4">
            <a:extLst>
              <a:ext uri="{FF2B5EF4-FFF2-40B4-BE49-F238E27FC236}">
                <a16:creationId xmlns:a16="http://schemas.microsoft.com/office/drawing/2014/main" id="{90562715-3787-A846-ABAB-CF819341D659}"/>
              </a:ext>
            </a:extLst>
          </p:cNvPr>
          <p:cNvSpPr>
            <a:spLocks/>
          </p:cNvSpPr>
          <p:nvPr/>
        </p:nvSpPr>
        <p:spPr bwMode="auto">
          <a:xfrm>
            <a:off x="16236516" y="1"/>
            <a:ext cx="18364382" cy="7070449"/>
          </a:xfrm>
          <a:prstGeom prst="rect">
            <a:avLst/>
          </a:prstGeom>
          <a:solidFill>
            <a:srgbClr val="CA9ABE">
              <a:alpha val="70588"/>
            </a:srgbClr>
          </a:solidFill>
          <a:ln w="12700">
            <a:solidFill>
              <a:srgbClr val="7030A0"/>
            </a:solidFill>
            <a:miter lim="800000"/>
            <a:headEnd/>
            <a:tailEnd/>
          </a:ln>
        </p:spPr>
        <p:txBody>
          <a:bodyPr lIns="2438400" tIns="2438400" rIns="2438400" bIns="10972800" anchor="t">
            <a:prstTxWarp prst="textNoShape">
              <a:avLst/>
            </a:prstTxWarp>
            <a:noAutofit/>
          </a:bodyPr>
          <a:lstStyle/>
          <a:p>
            <a:pPr marL="31750"/>
            <a:endParaRPr lang="en-US" sz="9000" b="1" dirty="0">
              <a:solidFill>
                <a:schemeClr val="tx1">
                  <a:lumMod val="95000"/>
                  <a:lumOff val="5000"/>
                </a:schemeClr>
              </a:solidFill>
              <a:latin typeface="Arial"/>
              <a:cs typeface="Arial"/>
            </a:endParaRPr>
          </a:p>
          <a:p>
            <a:pPr marL="31750"/>
            <a:r>
              <a:rPr lang="en-US" sz="9000" b="1" dirty="0">
                <a:solidFill>
                  <a:schemeClr val="tx1">
                    <a:lumMod val="95000"/>
                    <a:lumOff val="5000"/>
                  </a:schemeClr>
                </a:solidFill>
                <a:latin typeface="Arial"/>
                <a:cs typeface="Arial"/>
              </a:rPr>
              <a:t>Explanation Ontology: </a:t>
            </a:r>
            <a:endParaRPr lang="en-US" sz="9000" b="1" dirty="0">
              <a:solidFill>
                <a:schemeClr val="tx1">
                  <a:lumMod val="95000"/>
                  <a:lumOff val="5000"/>
                </a:schemeClr>
              </a:solidFill>
              <a:latin typeface="Arial" panose="020B0604020202020204" pitchFamily="34" charset="0"/>
              <a:cs typeface="Arial" panose="020B0604020202020204" pitchFamily="34" charset="0"/>
            </a:endParaRPr>
          </a:p>
          <a:p>
            <a:pPr marL="31750"/>
            <a:r>
              <a:rPr lang="en-US" sz="9000" b="1" dirty="0">
                <a:solidFill>
                  <a:schemeClr val="tx1">
                    <a:lumMod val="95000"/>
                    <a:lumOff val="5000"/>
                  </a:schemeClr>
                </a:solidFill>
                <a:latin typeface="Arial" panose="020B0604020202020204" pitchFamily="34" charset="0"/>
                <a:cs typeface="Arial" panose="020B0604020202020204" pitchFamily="34" charset="0"/>
              </a:rPr>
              <a:t>A Model of Explanations for User-Centered AI</a:t>
            </a:r>
            <a:endParaRPr lang="en-US" sz="90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6" name="Rectangle 2">
            <a:extLst>
              <a:ext uri="{FF2B5EF4-FFF2-40B4-BE49-F238E27FC236}">
                <a16:creationId xmlns:a16="http://schemas.microsoft.com/office/drawing/2014/main" id="{568BD824-D217-2C43-9146-7DF0800F443C}"/>
              </a:ext>
            </a:extLst>
          </p:cNvPr>
          <p:cNvSpPr>
            <a:spLocks/>
          </p:cNvSpPr>
          <p:nvPr/>
        </p:nvSpPr>
        <p:spPr bwMode="auto">
          <a:xfrm>
            <a:off x="49708" y="0"/>
            <a:ext cx="15876673" cy="26415697"/>
          </a:xfrm>
          <a:prstGeom prst="rect">
            <a:avLst/>
          </a:prstGeom>
          <a:noFill/>
          <a:ln w="12700">
            <a:noFill/>
            <a:miter lim="800000"/>
            <a:headEnd/>
            <a:tailEnd/>
          </a:ln>
        </p:spPr>
        <p:txBody>
          <a:bodyPr lIns="304800" tIns="304800" rIns="304800" bIns="304800" anchor="t">
            <a:prstTxWarp prst="textNoShape">
              <a:avLst/>
            </a:prstTxWarp>
          </a:bodyPr>
          <a:lstStyle/>
          <a:p>
            <a:pPr marL="26670">
              <a:spcBef>
                <a:spcPts val="1031"/>
              </a:spcBef>
            </a:pPr>
            <a:r>
              <a:rPr lang="en-US" sz="3200" dirty="0">
                <a:latin typeface="Arial"/>
                <a:ea typeface="Arial Black" pitchFamily="-108" charset="0"/>
                <a:cs typeface="Arial"/>
                <a:sym typeface="Arial Black" pitchFamily="-108" charset="0"/>
              </a:rPr>
              <a:t>Shruthi Chari</a:t>
            </a:r>
            <a:r>
              <a:rPr lang="en-US" sz="3200" baseline="30000" dirty="0">
                <a:latin typeface="Arial"/>
                <a:ea typeface="Arial Black" pitchFamily="-108" charset="0"/>
                <a:cs typeface="Arial"/>
                <a:sym typeface="Arial Black" pitchFamily="-108" charset="0"/>
              </a:rPr>
              <a:t>1 (</a:t>
            </a:r>
            <a:r>
              <a:rPr lang="en-US" sz="3200" baseline="30000" dirty="0">
                <a:solidFill>
                  <a:srgbClr val="0432FF"/>
                </a:solidFill>
                <a:latin typeface="Arial"/>
                <a:ea typeface="Arial Black" pitchFamily="-108" charset="0"/>
                <a:cs typeface="Arial"/>
                <a:sym typeface="Arial Black" pitchFamily="-108" charset="0"/>
                <a:hlinkClick r:id="rId6">
                  <a:extLst>
                    <a:ext uri="{A12FA001-AC4F-418D-AE19-62706E023703}">
                      <ahyp:hlinkClr xmlns:ahyp="http://schemas.microsoft.com/office/drawing/2018/hyperlinkcolor" val="tx"/>
                    </a:ext>
                  </a:extLst>
                </a:hlinkClick>
              </a:rPr>
              <a:t>charis@rpi.edu</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a:t>
            </a:r>
            <a:r>
              <a:rPr lang="en-US" sz="3200" dirty="0" err="1">
                <a:latin typeface="Arial"/>
                <a:ea typeface="Arial Black" pitchFamily="-108" charset="0"/>
                <a:cs typeface="Arial"/>
                <a:sym typeface="Arial Black" pitchFamily="-108" charset="0"/>
              </a:rPr>
              <a:t>Oshani</a:t>
            </a:r>
            <a:r>
              <a:rPr lang="en-US" sz="3200" dirty="0">
                <a:latin typeface="Arial"/>
                <a:ea typeface="Arial Black" pitchFamily="-108" charset="0"/>
                <a:cs typeface="Arial"/>
                <a:sym typeface="Arial Black" pitchFamily="-108" charset="0"/>
              </a:rPr>
              <a:t> Seneviratne</a:t>
            </a:r>
            <a:r>
              <a:rPr lang="en-US" sz="3200" baseline="30000" dirty="0">
                <a:latin typeface="Arial"/>
                <a:ea typeface="Arial Black" pitchFamily="-108" charset="0"/>
                <a:cs typeface="Arial"/>
                <a:sym typeface="Arial Black" pitchFamily="-108" charset="0"/>
              </a:rPr>
              <a:t>1 (</a:t>
            </a:r>
            <a:r>
              <a:rPr lang="en-US" sz="3200" baseline="30000" dirty="0">
                <a:solidFill>
                  <a:srgbClr val="0432FF"/>
                </a:solidFill>
                <a:latin typeface="Arial"/>
                <a:ea typeface="Arial Black" pitchFamily="-108" charset="0"/>
                <a:cs typeface="Arial"/>
                <a:sym typeface="Arial Black" pitchFamily="-108" charset="0"/>
                <a:hlinkClick r:id="rId7">
                  <a:extLst>
                    <a:ext uri="{A12FA001-AC4F-418D-AE19-62706E023703}">
                      <ahyp:hlinkClr xmlns:ahyp="http://schemas.microsoft.com/office/drawing/2018/hyperlinkcolor" val="tx"/>
                    </a:ext>
                  </a:extLst>
                </a:hlinkClick>
              </a:rPr>
              <a:t>senevo@rpi.edu</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Daniel M. Gruen</a:t>
            </a:r>
            <a:r>
              <a:rPr lang="en-US" sz="3200" baseline="30000" dirty="0">
                <a:latin typeface="Arial"/>
                <a:ea typeface="Arial Black" pitchFamily="-108" charset="0"/>
                <a:cs typeface="Arial"/>
                <a:sym typeface="Arial Black" pitchFamily="-108" charset="0"/>
              </a:rPr>
              <a:t>2 (</a:t>
            </a:r>
            <a:r>
              <a:rPr lang="en-US" sz="3200" baseline="30000" dirty="0" err="1">
                <a:solidFill>
                  <a:schemeClr val="accent1">
                    <a:lumMod val="50000"/>
                  </a:schemeClr>
                </a:solidFill>
                <a:latin typeface="Arial"/>
                <a:ea typeface="Arial Black" pitchFamily="-108" charset="0"/>
                <a:cs typeface="Arial"/>
                <a:sym typeface="Arial Black" pitchFamily="-108" charset="0"/>
              </a:rPr>
              <a:t>d</a:t>
            </a:r>
            <a:r>
              <a:rPr lang="en-US" sz="3200" baseline="30000" dirty="0" err="1">
                <a:solidFill>
                  <a:srgbClr val="0432FF"/>
                </a:solidFill>
                <a:latin typeface="Arial"/>
                <a:ea typeface="Arial Black" pitchFamily="-108" charset="0"/>
                <a:cs typeface="Arial"/>
                <a:sym typeface="Arial Black" pitchFamily="-108" charset="0"/>
              </a:rPr>
              <a:t>aniel_gruen</a:t>
            </a:r>
            <a:r>
              <a:rPr lang="en-US" sz="3200" baseline="30000" dirty="0">
                <a:solidFill>
                  <a:srgbClr val="0432FF"/>
                </a:solidFill>
                <a:latin typeface="Arial"/>
                <a:ea typeface="Arial Black" pitchFamily="-108" charset="0"/>
                <a:cs typeface="Arial"/>
                <a:sym typeface="Arial Black" pitchFamily="-108" charset="0"/>
                <a:hlinkClick r:id="rId6">
                  <a:extLst>
                    <a:ext uri="{A12FA001-AC4F-418D-AE19-62706E023703}">
                      <ahyp:hlinkClr xmlns:ahyp="http://schemas.microsoft.com/office/drawing/2018/hyperlinkcolor" val="tx"/>
                    </a:ext>
                  </a:extLst>
                </a:hlinkClick>
              </a:rPr>
              <a:t>@us.</a:t>
            </a:r>
            <a:r>
              <a:rPr lang="en-US" sz="3200" baseline="30000" dirty="0">
                <a:solidFill>
                  <a:srgbClr val="0432FF"/>
                </a:solidFill>
                <a:latin typeface="Arial"/>
                <a:ea typeface="Arial Black" pitchFamily="-108" charset="0"/>
                <a:cs typeface="Arial"/>
                <a:sym typeface="Arial Black" pitchFamily="-108" charset="0"/>
              </a:rPr>
              <a:t>ibm.com</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Morgan A. Foreman</a:t>
            </a:r>
            <a:r>
              <a:rPr lang="en-US" sz="3200" baseline="30000" dirty="0">
                <a:latin typeface="Arial"/>
                <a:ea typeface="Arial Black" pitchFamily="-108" charset="0"/>
                <a:cs typeface="Arial"/>
                <a:sym typeface="Arial Black" pitchFamily="-108" charset="0"/>
              </a:rPr>
              <a:t>2  (</a:t>
            </a:r>
            <a:r>
              <a:rPr lang="en-US" sz="3200" baseline="30000" dirty="0">
                <a:solidFill>
                  <a:srgbClr val="0432FF"/>
                </a:solidFill>
                <a:latin typeface="Arial"/>
                <a:ea typeface="Arial Black" pitchFamily="-108" charset="0"/>
                <a:cs typeface="Arial"/>
                <a:sym typeface="Arial Black" pitchFamily="-108" charset="0"/>
                <a:hlinkClick r:id="rId8">
                  <a:extLst>
                    <a:ext uri="{A12FA001-AC4F-418D-AE19-62706E023703}">
                      <ahyp:hlinkClr xmlns:ahyp="http://schemas.microsoft.com/office/drawing/2018/hyperlinkcolor" val="tx"/>
                    </a:ext>
                  </a:extLst>
                </a:hlinkClick>
              </a:rPr>
              <a:t>morgan_foreman@ibm.com</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Amar K. Das</a:t>
            </a:r>
            <a:r>
              <a:rPr lang="en-US" sz="3200" baseline="30000" dirty="0">
                <a:latin typeface="Arial"/>
                <a:ea typeface="Arial Black" pitchFamily="-108" charset="0"/>
                <a:cs typeface="Arial"/>
                <a:sym typeface="Arial Black" pitchFamily="-108" charset="0"/>
              </a:rPr>
              <a:t>2 </a:t>
            </a:r>
            <a:r>
              <a:rPr lang="en-US" sz="3200" dirty="0">
                <a:latin typeface="Arial"/>
                <a:ea typeface="Arial Black" pitchFamily="-108" charset="0"/>
                <a:cs typeface="Arial"/>
                <a:sym typeface="Arial Black" pitchFamily="-108" charset="0"/>
              </a:rPr>
              <a:t> </a:t>
            </a:r>
            <a:r>
              <a:rPr lang="en-US" sz="3200" baseline="30000" dirty="0">
                <a:latin typeface="Arial"/>
                <a:ea typeface="Arial Black" pitchFamily="-108" charset="0"/>
                <a:cs typeface="Arial"/>
                <a:sym typeface="Arial Black" pitchFamily="-108" charset="0"/>
              </a:rPr>
              <a:t>(</a:t>
            </a:r>
            <a:r>
              <a:rPr lang="en-US" sz="3200" baseline="30000" dirty="0">
                <a:solidFill>
                  <a:srgbClr val="0432FF"/>
                </a:solidFill>
                <a:latin typeface="Arial"/>
                <a:ea typeface="Arial Black" pitchFamily="-108" charset="0"/>
                <a:cs typeface="Arial"/>
                <a:sym typeface="Arial Black" pitchFamily="-108" charset="0"/>
                <a:hlinkClick r:id="rId9">
                  <a:extLst>
                    <a:ext uri="{A12FA001-AC4F-418D-AE19-62706E023703}">
                      <ahyp:hlinkClr xmlns:ahyp="http://schemas.microsoft.com/office/drawing/2018/hyperlinkcolor" val="tx"/>
                    </a:ext>
                  </a:extLst>
                </a:hlinkClick>
              </a:rPr>
              <a:t>amardas@us.ibm.com</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Deborah L. McGuinness</a:t>
            </a:r>
            <a:r>
              <a:rPr lang="en-US" sz="3200" baseline="30000" dirty="0">
                <a:latin typeface="Arial"/>
                <a:ea typeface="Arial Black" pitchFamily="-108" charset="0"/>
                <a:cs typeface="Arial"/>
                <a:sym typeface="Arial Black" pitchFamily="-108" charset="0"/>
              </a:rPr>
              <a:t>1 (</a:t>
            </a:r>
            <a:r>
              <a:rPr lang="en-US" sz="3200" baseline="30000" dirty="0" err="1">
                <a:solidFill>
                  <a:srgbClr val="0432FF"/>
                </a:solidFill>
                <a:latin typeface="Arial"/>
                <a:ea typeface="Arial Black" pitchFamily="-108" charset="0"/>
                <a:cs typeface="Arial"/>
                <a:sym typeface="Arial Black" pitchFamily="-108" charset="0"/>
              </a:rPr>
              <a:t>dlm</a:t>
            </a:r>
            <a:r>
              <a:rPr lang="en-US" sz="3200" baseline="30000" dirty="0">
                <a:solidFill>
                  <a:srgbClr val="0432FF"/>
                </a:solidFill>
                <a:latin typeface="Arial"/>
                <a:ea typeface="Arial Black" pitchFamily="-108" charset="0"/>
                <a:cs typeface="Arial"/>
                <a:sym typeface="Arial Black" pitchFamily="-108" charset="0"/>
                <a:hlinkClick r:id="rId6">
                  <a:extLst>
                    <a:ext uri="{A12FA001-AC4F-418D-AE19-62706E023703}">
                      <ahyp:hlinkClr xmlns:ahyp="http://schemas.microsoft.com/office/drawing/2018/hyperlinkcolor" val="tx"/>
                    </a:ext>
                  </a:extLst>
                </a:hlinkClick>
              </a:rPr>
              <a:t>@cs.rpi.edu</a:t>
            </a:r>
            <a:r>
              <a:rPr lang="en-US" sz="3200" baseline="30000" dirty="0">
                <a:latin typeface="Arial"/>
                <a:ea typeface="Arial Black" pitchFamily="-108" charset="0"/>
                <a:cs typeface="Arial"/>
                <a:sym typeface="Arial Black" pitchFamily="-108" charset="0"/>
              </a:rPr>
              <a:t>)</a:t>
            </a:r>
            <a:endParaRPr lang="en-US" sz="3200" dirty="0">
              <a:latin typeface="Arial"/>
              <a:ea typeface="Arial Black" pitchFamily="-108" charset="0"/>
              <a:cs typeface="Arial"/>
            </a:endParaRPr>
          </a:p>
          <a:p>
            <a:pPr marL="27095">
              <a:spcBef>
                <a:spcPts val="1031"/>
              </a:spcBef>
            </a:pPr>
            <a:endParaRPr lang="en-US" sz="22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00" baseline="300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1</a:t>
            </a:r>
            <a:r>
              <a:rPr lang="en-US" sz="32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Rensselaer Polytechnic Institute, Troy, NY</a:t>
            </a:r>
          </a:p>
          <a:p>
            <a:pPr marL="27095">
              <a:spcBef>
                <a:spcPts val="1031"/>
              </a:spcBef>
            </a:pPr>
            <a:r>
              <a:rPr lang="en-US" sz="3200" baseline="300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2</a:t>
            </a:r>
            <a:r>
              <a:rPr lang="en-US" sz="32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IBM Research, Cambridge, MA</a:t>
            </a:r>
          </a:p>
          <a:p>
            <a:pPr marL="27095">
              <a:spcBef>
                <a:spcPts val="1031"/>
              </a:spcBef>
            </a:pPr>
            <a:endParaRPr lang="en-US" sz="24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0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Background</a:t>
            </a:r>
          </a:p>
          <a:p>
            <a:pPr marL="23336" algn="just">
              <a:spcBef>
                <a:spcPts val="902"/>
              </a:spcBef>
            </a:pPr>
            <a:r>
              <a:rPr lang="en-US" sz="3200" dirty="0">
                <a:ea typeface="Arial Black" pitchFamily="-108" charset="0"/>
                <a:cs typeface="Arial" panose="020B0604020202020204" pitchFamily="34" charset="0"/>
                <a:sym typeface="Arial Black" pitchFamily="-108" charset="0"/>
              </a:rPr>
              <a:t>Explainable Artificial Intelligence (AI) is receiving attention due to the increased proliferation of machine learning methods in high-precision settings. Traditionally, different methods in AI have tackled </a:t>
            </a:r>
            <a:r>
              <a:rPr lang="en-US" sz="3200" dirty="0" err="1">
                <a:ea typeface="Arial Black" pitchFamily="-108" charset="0"/>
                <a:cs typeface="Arial" panose="020B0604020202020204" pitchFamily="34" charset="0"/>
                <a:sym typeface="Arial Black" pitchFamily="-108" charset="0"/>
              </a:rPr>
              <a:t>explainability</a:t>
            </a:r>
            <a:r>
              <a:rPr lang="en-US" sz="3200" dirty="0">
                <a:ea typeface="Arial Black" pitchFamily="-108" charset="0"/>
                <a:cs typeface="Arial" panose="020B0604020202020204" pitchFamily="34" charset="0"/>
                <a:sym typeface="Arial Black" pitchFamily="-108" charset="0"/>
              </a:rPr>
              <a:t> from different angles tightly coupled with their capabilities. However, with the increasing adoption of AI, there is a need for </a:t>
            </a:r>
            <a:r>
              <a:rPr lang="en-US" sz="3200" b="1" dirty="0">
                <a:solidFill>
                  <a:srgbClr val="7030A0"/>
                </a:solidFill>
                <a:ea typeface="Arial Black" pitchFamily="-108" charset="0"/>
                <a:cs typeface="Arial" panose="020B0604020202020204" pitchFamily="34" charset="0"/>
                <a:sym typeface="Arial Black" pitchFamily="-108" charset="0"/>
              </a:rPr>
              <a:t>user-centric focus to </a:t>
            </a:r>
            <a:r>
              <a:rPr lang="en-US" sz="3200" b="1" dirty="0" err="1">
                <a:solidFill>
                  <a:srgbClr val="7030A0"/>
                </a:solidFill>
                <a:ea typeface="Arial Black" pitchFamily="-108" charset="0"/>
                <a:cs typeface="Arial" panose="020B0604020202020204" pitchFamily="34" charset="0"/>
                <a:sym typeface="Arial Black" pitchFamily="-108" charset="0"/>
              </a:rPr>
              <a:t>explainability</a:t>
            </a:r>
            <a:r>
              <a:rPr lang="en-US" sz="3200" b="1" dirty="0">
                <a:solidFill>
                  <a:srgbClr val="7030A0"/>
                </a:solidFill>
                <a:ea typeface="Arial Black" pitchFamily="-108" charset="0"/>
                <a:cs typeface="Arial" panose="020B0604020202020204" pitchFamily="34" charset="0"/>
                <a:sym typeface="Arial Black" pitchFamily="-108" charset="0"/>
              </a:rPr>
              <a:t> </a:t>
            </a:r>
            <a:r>
              <a:rPr lang="en-US" sz="3200" dirty="0">
                <a:ea typeface="Arial Black" pitchFamily="-108" charset="0"/>
                <a:cs typeface="Arial" panose="020B0604020202020204" pitchFamily="34" charset="0"/>
                <a:sym typeface="Arial Black" pitchFamily="-108" charset="0"/>
              </a:rPr>
              <a:t>that is urging researchers to explore fields of explanation sciences [1, 2] such as social sciences, philosophy, and computer science to avoid the </a:t>
            </a:r>
            <a:r>
              <a:rPr lang="en-US" sz="3200" dirty="0">
                <a:solidFill>
                  <a:srgbClr val="7030A0"/>
                </a:solidFill>
                <a:ea typeface="Arial Black" pitchFamily="-108" charset="0"/>
                <a:cs typeface="Arial" panose="020B0604020202020204" pitchFamily="34" charset="0"/>
                <a:sym typeface="Arial Black" pitchFamily="-108" charset="0"/>
              </a:rPr>
              <a:t>“</a:t>
            </a:r>
            <a:r>
              <a:rPr lang="en-US" sz="3200" b="1" dirty="0">
                <a:solidFill>
                  <a:srgbClr val="7030A0"/>
                </a:solidFill>
                <a:ea typeface="Arial Black" pitchFamily="-108" charset="0"/>
                <a:cs typeface="Arial" panose="020B0604020202020204" pitchFamily="34" charset="0"/>
                <a:sym typeface="Arial Black" pitchFamily="-108" charset="0"/>
              </a:rPr>
              <a:t>one explanation fits all</a:t>
            </a:r>
            <a:r>
              <a:rPr lang="en-US" sz="3200" dirty="0">
                <a:solidFill>
                  <a:srgbClr val="7030A0"/>
                </a:solidFill>
                <a:ea typeface="Arial Black" pitchFamily="-108" charset="0"/>
                <a:cs typeface="Arial" panose="020B0604020202020204" pitchFamily="34" charset="0"/>
                <a:sym typeface="Arial Black" pitchFamily="-108" charset="0"/>
              </a:rPr>
              <a:t>” </a:t>
            </a:r>
            <a:r>
              <a:rPr lang="en-US" sz="3200" dirty="0">
                <a:ea typeface="Arial Black" pitchFamily="-108" charset="0"/>
                <a:cs typeface="Arial" panose="020B0604020202020204" pitchFamily="34" charset="0"/>
                <a:sym typeface="Arial Black" pitchFamily="-108" charset="0"/>
              </a:rPr>
              <a:t>issue. </a:t>
            </a:r>
            <a:endParaRPr lang="en-US" sz="3200" dirty="0">
              <a:ea typeface="Arial Black" pitchFamily="-108" charset="0"/>
              <a:cs typeface="Arial" panose="020B0604020202020204" pitchFamily="34" charset="0"/>
            </a:endParaRPr>
          </a:p>
          <a:p>
            <a:pPr marL="27095">
              <a:spcBef>
                <a:spcPts val="1031"/>
              </a:spcBef>
            </a:pPr>
            <a:endParaRPr lang="en-US" sz="2400" dirty="0">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0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Motivations</a:t>
            </a:r>
          </a:p>
          <a:p>
            <a:pPr marL="356711" indent="-333375" algn="just">
              <a:spcBef>
                <a:spcPts val="902"/>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Since, explanations need to adapt to </a:t>
            </a:r>
            <a:r>
              <a:rPr lang="en-US" sz="3200" b="1" dirty="0">
                <a:solidFill>
                  <a:srgbClr val="7030A0"/>
                </a:solidFill>
                <a:ea typeface="Arial Black" pitchFamily="-108" charset="0"/>
                <a:cs typeface="Arial" panose="020B0604020202020204" pitchFamily="34" charset="0"/>
                <a:sym typeface="Arial Black" pitchFamily="-108" charset="0"/>
              </a:rPr>
              <a:t>users’ needs and contexts</a:t>
            </a:r>
            <a:r>
              <a:rPr lang="en-US" sz="3200" dirty="0">
                <a:ea typeface="Arial Black" pitchFamily="-108" charset="0"/>
                <a:cs typeface="Arial" panose="020B0604020202020204" pitchFamily="34" charset="0"/>
                <a:sym typeface="Arial Black" pitchFamily="-108" charset="0"/>
              </a:rPr>
              <a:t>, and various situations, we began reviewing literature for different explanation types.</a:t>
            </a:r>
          </a:p>
          <a:p>
            <a:pPr marL="356711" indent="-333375" algn="just">
              <a:spcBef>
                <a:spcPts val="902"/>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We found a lack of </a:t>
            </a:r>
            <a:r>
              <a:rPr lang="en-US" sz="3200" b="1" dirty="0">
                <a:solidFill>
                  <a:srgbClr val="7030A0"/>
                </a:solidFill>
                <a:ea typeface="Arial Black" pitchFamily="-108" charset="0"/>
                <a:cs typeface="Arial" panose="020B0604020202020204" pitchFamily="34" charset="0"/>
                <a:sym typeface="Arial Black" pitchFamily="-108" charset="0"/>
              </a:rPr>
              <a:t>infrastructure and support</a:t>
            </a:r>
            <a:r>
              <a:rPr lang="en-US" sz="3200" b="1" dirty="0">
                <a:ea typeface="Arial Black" pitchFamily="-108" charset="0"/>
                <a:cs typeface="Arial" panose="020B0604020202020204" pitchFamily="34" charset="0"/>
                <a:sym typeface="Arial Black" pitchFamily="-108" charset="0"/>
              </a:rPr>
              <a:t> </a:t>
            </a:r>
            <a:r>
              <a:rPr lang="en-US" sz="3200" dirty="0">
                <a:ea typeface="Arial Black" pitchFamily="-108" charset="0"/>
                <a:cs typeface="Arial" panose="020B0604020202020204" pitchFamily="34" charset="0"/>
                <a:sym typeface="Arial Black" pitchFamily="-108" charset="0"/>
              </a:rPr>
              <a:t>to generate user-centric explanations that address a broad range of user questions (e.g., Why, Why Not, What Ifs, What Other, etc.)</a:t>
            </a:r>
          </a:p>
          <a:p>
            <a:pPr marL="356711" indent="-333375" algn="just">
              <a:spcBef>
                <a:spcPts val="902"/>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Further, there is a lack of </a:t>
            </a:r>
            <a:r>
              <a:rPr lang="en-US" sz="3200" b="1" dirty="0">
                <a:solidFill>
                  <a:srgbClr val="7030A0"/>
                </a:solidFill>
                <a:ea typeface="Arial Black" pitchFamily="-108" charset="0"/>
                <a:cs typeface="Arial" panose="020B0604020202020204" pitchFamily="34" charset="0"/>
                <a:sym typeface="Arial Black" pitchFamily="-108" charset="0"/>
              </a:rPr>
              <a:t>consensus on the definitions and components </a:t>
            </a:r>
            <a:r>
              <a:rPr lang="en-US" sz="3200" dirty="0">
                <a:ea typeface="Arial Black" pitchFamily="-108" charset="0"/>
                <a:cs typeface="Arial" panose="020B0604020202020204" pitchFamily="34" charset="0"/>
                <a:sym typeface="Arial Black" pitchFamily="-108" charset="0"/>
              </a:rPr>
              <a:t>of explanations and explanation types, which points to the need for a semantic representation.</a:t>
            </a:r>
          </a:p>
          <a:p>
            <a:pPr marL="356711" indent="-333375" algn="just">
              <a:spcBef>
                <a:spcPts val="902"/>
              </a:spcBef>
              <a:buFont typeface="Arial" panose="020B0604020202020204" pitchFamily="34" charset="0"/>
              <a:buChar char="•"/>
            </a:pPr>
            <a:endParaRPr lang="en-US" sz="3200" dirty="0">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0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Methods</a:t>
            </a:r>
          </a:p>
          <a:p>
            <a:pPr marL="407670" indent="-381000" algn="just">
              <a:spcBef>
                <a:spcPts val="1031"/>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We found </a:t>
            </a:r>
            <a:r>
              <a:rPr lang="en-US" sz="3200" b="1" dirty="0">
                <a:solidFill>
                  <a:srgbClr val="7030A0"/>
                </a:solidFill>
                <a:ea typeface="Arial Black" pitchFamily="-108" charset="0"/>
                <a:cs typeface="Arial" panose="020B0604020202020204" pitchFamily="34" charset="0"/>
                <a:sym typeface="Arial Black" pitchFamily="-108" charset="0"/>
              </a:rPr>
              <a:t>nine distinct explanation types </a:t>
            </a:r>
            <a:r>
              <a:rPr lang="en-US" sz="3200" dirty="0">
                <a:ea typeface="Arial Black" pitchFamily="-108" charset="0"/>
                <a:cs typeface="Arial" panose="020B0604020202020204" pitchFamily="34" charset="0"/>
                <a:sym typeface="Arial Black" pitchFamily="-108" charset="0"/>
              </a:rPr>
              <a:t>in the literature [2] that have different strengths, rationales and serve different purposes. We redefined these explanation types along with a prototypical question that can be addressed by them (Table 1)</a:t>
            </a:r>
          </a:p>
          <a:p>
            <a:pPr marL="407670" indent="-381000" algn="just">
              <a:spcBef>
                <a:spcPts val="1031"/>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We conducted a </a:t>
            </a:r>
            <a:r>
              <a:rPr lang="en-US" sz="3200" b="1" dirty="0">
                <a:solidFill>
                  <a:srgbClr val="7030A0"/>
                </a:solidFill>
                <a:ea typeface="Arial Black" pitchFamily="-108" charset="0"/>
                <a:cs typeface="Arial" panose="020B0604020202020204" pitchFamily="34" charset="0"/>
                <a:sym typeface="Arial Black" pitchFamily="-108" charset="0"/>
              </a:rPr>
              <a:t>user-centered design study with clinicians </a:t>
            </a:r>
            <a:r>
              <a:rPr lang="en-US" sz="3200" dirty="0">
                <a:ea typeface="Arial Black" pitchFamily="-108" charset="0"/>
                <a:cs typeface="Arial" panose="020B0604020202020204" pitchFamily="34" charset="0"/>
                <a:sym typeface="Arial Black" pitchFamily="-108" charset="0"/>
              </a:rPr>
              <a:t>to understand the usage of these explanation types in their practice. </a:t>
            </a:r>
            <a:endParaRPr lang="en-US" sz="3200" dirty="0">
              <a:ea typeface="Arial Black" pitchFamily="-108" charset="0"/>
              <a:cs typeface="Arial" panose="020B0604020202020204" pitchFamily="34" charset="0"/>
            </a:endParaRPr>
          </a:p>
          <a:p>
            <a:pPr marL="407670" indent="-381000" algn="just">
              <a:spcBef>
                <a:spcPts val="1031"/>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We designed an </a:t>
            </a:r>
            <a:r>
              <a:rPr lang="en-US" sz="3200" b="1" dirty="0">
                <a:solidFill>
                  <a:srgbClr val="7030A0"/>
                </a:solidFill>
                <a:ea typeface="Arial Black" pitchFamily="-108" charset="0"/>
                <a:cs typeface="Arial" panose="020B0604020202020204" pitchFamily="34" charset="0"/>
                <a:sym typeface="Arial Black" pitchFamily="-108" charset="0"/>
              </a:rPr>
              <a:t>Explanation Ontology </a:t>
            </a:r>
            <a:r>
              <a:rPr lang="en-US" sz="3200" dirty="0">
                <a:ea typeface="Arial Black" pitchFamily="-108" charset="0"/>
                <a:cs typeface="Arial" panose="020B0604020202020204" pitchFamily="34" charset="0"/>
                <a:sym typeface="Arial Black" pitchFamily="-108" charset="0"/>
              </a:rPr>
              <a:t>to model the role of explanations, both from a system and user attribute process, and the range of literature-derived explanation types (Fig. 1).</a:t>
            </a:r>
            <a:endParaRPr lang="en-US" sz="3200" dirty="0">
              <a:ea typeface="Arial Black" pitchFamily="-108" charset="0"/>
              <a:cs typeface="Arial" panose="020B0604020202020204" pitchFamily="34" charset="0"/>
            </a:endParaRPr>
          </a:p>
          <a:p>
            <a:pPr marL="174625" lvl="1"/>
            <a:endParaRPr lang="en-US" sz="320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0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Discussion</a:t>
            </a:r>
          </a:p>
          <a:p>
            <a:pPr marL="27095">
              <a:spcBef>
                <a:spcPts val="1031"/>
              </a:spcBef>
            </a:pPr>
            <a:r>
              <a:rPr lang="en-US" sz="3200" dirty="0">
                <a:ea typeface="Arial Black" pitchFamily="-108" charset="0"/>
                <a:cs typeface="Arial" panose="020B0604020202020204" pitchFamily="34" charset="0"/>
                <a:sym typeface="Arial Black" pitchFamily="-108" charset="0"/>
              </a:rPr>
              <a:t>In our approach, we have:</a:t>
            </a:r>
          </a:p>
          <a:p>
            <a:pPr marL="1038225" lvl="2" indent="-623888" algn="just">
              <a:spcBef>
                <a:spcPts val="1031"/>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Been able to utilize our Explanation Ontology to encode the </a:t>
            </a:r>
            <a:r>
              <a:rPr lang="en-US" sz="3200" b="1" dirty="0">
                <a:solidFill>
                  <a:srgbClr val="7030A0"/>
                </a:solidFill>
                <a:ea typeface="Arial Black" pitchFamily="-108" charset="0"/>
                <a:cs typeface="Arial" panose="020B0604020202020204" pitchFamily="34" charset="0"/>
                <a:sym typeface="Arial Black" pitchFamily="-108" charset="0"/>
              </a:rPr>
              <a:t>generational needs of explanation types</a:t>
            </a:r>
            <a:r>
              <a:rPr lang="en-US" sz="3200" dirty="0">
                <a:ea typeface="Arial Black" pitchFamily="-108" charset="0"/>
                <a:cs typeface="Arial" panose="020B0604020202020204" pitchFamily="34" charset="0"/>
                <a:sym typeface="Arial Black" pitchFamily="-108" charset="0"/>
              </a:rPr>
              <a:t>, gathered from an analysis of various components necessary to assemble these types from the literature as well as from our user study</a:t>
            </a:r>
          </a:p>
          <a:p>
            <a:pPr marL="1038225" lvl="2" indent="-623888" algn="just">
              <a:spcBef>
                <a:spcPts val="1031"/>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Have designed a </a:t>
            </a:r>
            <a:r>
              <a:rPr lang="en-US" sz="3200" b="1" dirty="0">
                <a:solidFill>
                  <a:srgbClr val="7030A0"/>
                </a:solidFill>
                <a:ea typeface="Arial Black" pitchFamily="-108" charset="0"/>
                <a:cs typeface="Arial" panose="020B0604020202020204" pitchFamily="34" charset="0"/>
                <a:sym typeface="Arial Black" pitchFamily="-108" charset="0"/>
              </a:rPr>
              <a:t>selected set of competency questions </a:t>
            </a:r>
            <a:r>
              <a:rPr lang="en-US" sz="3200" dirty="0">
                <a:ea typeface="Arial Black" pitchFamily="-108" charset="0"/>
                <a:cs typeface="Arial" panose="020B0604020202020204" pitchFamily="34" charset="0"/>
                <a:sym typeface="Arial Black" pitchFamily="-108" charset="0"/>
              </a:rPr>
              <a:t>to guide system developers about the intended use of our Explanation Ontology</a:t>
            </a:r>
            <a:endParaRPr lang="en-US" sz="3200" dirty="0">
              <a:ea typeface="Arial Black" pitchFamily="-108" charset="0"/>
              <a:cs typeface="Arial" panose="020B0604020202020204" pitchFamily="34" charset="0"/>
            </a:endParaRPr>
          </a:p>
          <a:p>
            <a:pPr marL="1038225" lvl="2" indent="-623888" algn="just">
              <a:spcBef>
                <a:spcPts val="1031"/>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Found that some </a:t>
            </a:r>
            <a:r>
              <a:rPr lang="en-US" sz="3200" b="1" dirty="0">
                <a:solidFill>
                  <a:srgbClr val="7030A0"/>
                </a:solidFill>
                <a:ea typeface="Arial Black" pitchFamily="-108" charset="0"/>
                <a:cs typeface="Arial" panose="020B0604020202020204" pitchFamily="34" charset="0"/>
                <a:sym typeface="Arial Black" pitchFamily="-108" charset="0"/>
              </a:rPr>
              <a:t>explanation types are used more often </a:t>
            </a:r>
            <a:r>
              <a:rPr lang="en-US" sz="3200" dirty="0">
                <a:ea typeface="Arial Black" pitchFamily="-108" charset="0"/>
                <a:cs typeface="Arial" panose="020B0604020202020204" pitchFamily="34" charset="0"/>
                <a:sym typeface="Arial Black" pitchFamily="-108" charset="0"/>
              </a:rPr>
              <a:t>than others depending on the use case:</a:t>
            </a:r>
          </a:p>
          <a:p>
            <a:pPr marL="1495425" lvl="4" indent="-623888" algn="just">
              <a:spcBef>
                <a:spcPts val="1031"/>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During our user study, clinicians were most often using </a:t>
            </a:r>
            <a:r>
              <a:rPr lang="en-US" sz="3200" b="1" dirty="0">
                <a:solidFill>
                  <a:srgbClr val="7030A0"/>
                </a:solidFill>
                <a:ea typeface="Arial Black" pitchFamily="-108" charset="0"/>
                <a:cs typeface="Arial" panose="020B0604020202020204" pitchFamily="34" charset="0"/>
                <a:sym typeface="Arial Black" pitchFamily="-108" charset="0"/>
              </a:rPr>
              <a:t>contextual explanations </a:t>
            </a:r>
            <a:r>
              <a:rPr lang="en-US" sz="3200" dirty="0">
                <a:ea typeface="Arial Black" pitchFamily="-108" charset="0"/>
                <a:cs typeface="Arial" panose="020B0604020202020204" pitchFamily="34" charset="0"/>
                <a:sym typeface="Arial Black" pitchFamily="-108" charset="0"/>
              </a:rPr>
              <a:t>and their experiential knowledge, </a:t>
            </a:r>
            <a:r>
              <a:rPr lang="en-US" sz="3200" b="1" dirty="0">
                <a:solidFill>
                  <a:srgbClr val="7030A0"/>
                </a:solidFill>
                <a:ea typeface="Arial Black" pitchFamily="-108" charset="0"/>
                <a:cs typeface="Arial" panose="020B0604020202020204" pitchFamily="34" charset="0"/>
                <a:sym typeface="Arial Black" pitchFamily="-108" charset="0"/>
              </a:rPr>
              <a:t>clinical pearls</a:t>
            </a:r>
            <a:r>
              <a:rPr lang="en-US" sz="3200" dirty="0">
                <a:ea typeface="Arial Black" pitchFamily="-108" charset="0"/>
                <a:cs typeface="Arial" panose="020B0604020202020204" pitchFamily="34" charset="0"/>
                <a:sym typeface="Arial Black" pitchFamily="-108" charset="0"/>
              </a:rPr>
              <a:t>, a form of everyday explanations </a:t>
            </a:r>
            <a:endParaRPr lang="en-US" sz="3200" b="1" dirty="0">
              <a:solidFill>
                <a:srgbClr val="7030A0"/>
              </a:solidFill>
              <a:ea typeface="Arial Black" pitchFamily="-108" charset="0"/>
              <a:cs typeface="Arial" panose="020B0604020202020204" pitchFamily="34" charset="0"/>
              <a:sym typeface="Arial Black" pitchFamily="-108" charset="0"/>
            </a:endParaRPr>
          </a:p>
          <a:p>
            <a:pPr marL="412750" lvl="3" indent="-390525" algn="just">
              <a:spcBef>
                <a:spcPts val="1031"/>
              </a:spcBef>
            </a:pPr>
            <a:r>
              <a:rPr lang="en-US" sz="3200" dirty="0">
                <a:ea typeface="Arial Black" pitchFamily="-108" charset="0"/>
                <a:cs typeface="Arial" panose="020B0604020202020204" pitchFamily="34" charset="0"/>
                <a:sym typeface="Arial Black" pitchFamily="-108" charset="0"/>
              </a:rPr>
              <a:t>Our ontology-enabled approach can help:</a:t>
            </a:r>
          </a:p>
          <a:p>
            <a:pPr marL="992188" lvl="1" indent="-577850" algn="just">
              <a:spcBef>
                <a:spcPts val="1031"/>
              </a:spcBef>
              <a:buFont typeface="Arial" panose="020B0604020202020204" pitchFamily="34" charset="0"/>
              <a:buChar char="•"/>
            </a:pPr>
            <a:r>
              <a:rPr lang="en-US" sz="3200" dirty="0">
                <a:ea typeface="Arial Black" pitchFamily="-108" charset="0"/>
                <a:cs typeface="Arial" panose="020B0604020202020204" pitchFamily="34" charset="0"/>
                <a:sym typeface="Arial Black" pitchFamily="-108" charset="0"/>
              </a:rPr>
              <a:t>AI system designers to </a:t>
            </a:r>
            <a:r>
              <a:rPr lang="en-US" sz="3200" b="1" dirty="0">
                <a:solidFill>
                  <a:srgbClr val="7030A0"/>
                </a:solidFill>
                <a:ea typeface="Arial Black" pitchFamily="-108" charset="0"/>
                <a:cs typeface="Arial" panose="020B0604020202020204" pitchFamily="34" charset="0"/>
                <a:sym typeface="Arial Black" pitchFamily="-108" charset="0"/>
              </a:rPr>
              <a:t>design hybrid AI models that support different forms of reasoning that can generate different explanation types </a:t>
            </a:r>
            <a:r>
              <a:rPr lang="en-US" sz="3200" dirty="0">
                <a:ea typeface="Arial Black" pitchFamily="-108" charset="0"/>
                <a:cs typeface="Arial" panose="020B0604020202020204" pitchFamily="34" charset="0"/>
                <a:sym typeface="Arial Black" pitchFamily="-108" charset="0"/>
              </a:rPr>
              <a:t>which address user’s needs gathered from user studies</a:t>
            </a:r>
            <a:endParaRPr lang="en-US" sz="24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p:txBody>
      </p:sp>
      <p:sp>
        <p:nvSpPr>
          <p:cNvPr id="13" name="Rectangle 12">
            <a:extLst>
              <a:ext uri="{FF2B5EF4-FFF2-40B4-BE49-F238E27FC236}">
                <a16:creationId xmlns:a16="http://schemas.microsoft.com/office/drawing/2014/main" id="{50697B15-387B-3841-B467-2A80F8DA219A}"/>
              </a:ext>
            </a:extLst>
          </p:cNvPr>
          <p:cNvSpPr/>
          <p:nvPr/>
        </p:nvSpPr>
        <p:spPr>
          <a:xfrm>
            <a:off x="35264581" y="26470795"/>
            <a:ext cx="15290264" cy="2867452"/>
          </a:xfrm>
          <a:prstGeom prst="rect">
            <a:avLst/>
          </a:prstGeom>
        </p:spPr>
        <p:txBody>
          <a:bodyPr wrap="square">
            <a:spAutoFit/>
          </a:bodyPr>
          <a:lstStyle/>
          <a:p>
            <a:r>
              <a:rPr lang="en-US" sz="3500" b="1" dirty="0">
                <a:latin typeface="Arial" panose="020B0604020202020204" pitchFamily="34" charset="0"/>
                <a:cs typeface="Arial" panose="020B0604020202020204" pitchFamily="34" charset="0"/>
              </a:rPr>
              <a:t>Acknowledgments</a:t>
            </a:r>
          </a:p>
          <a:p>
            <a:pPr marL="19780" algn="just">
              <a:spcBef>
                <a:spcPts val="753"/>
              </a:spcBef>
            </a:pPr>
            <a:r>
              <a:rPr lang="en-US" sz="3200" dirty="0">
                <a:solidFill>
                  <a:schemeClr val="tx1"/>
                </a:solidFill>
                <a:ea typeface="Verdana" pitchFamily="-108" charset="0"/>
                <a:cs typeface="Arial" panose="020B0604020202020204" pitchFamily="34" charset="0"/>
              </a:rPr>
              <a:t>This work is partially supported by IBM Research AI through the AI Horizons Network. We thank our colleagues from RPI, </a:t>
            </a:r>
            <a:r>
              <a:rPr lang="en-US" sz="3200" dirty="0" err="1">
                <a:solidFill>
                  <a:schemeClr val="tx1"/>
                </a:solidFill>
                <a:ea typeface="Verdana" pitchFamily="-108" charset="0"/>
                <a:cs typeface="Arial" panose="020B0604020202020204" pitchFamily="34" charset="0"/>
              </a:rPr>
              <a:t>Sabbir</a:t>
            </a:r>
            <a:r>
              <a:rPr lang="en-US" sz="3200" dirty="0">
                <a:solidFill>
                  <a:schemeClr val="tx1"/>
                </a:solidFill>
                <a:ea typeface="Verdana" pitchFamily="-108" charset="0"/>
                <a:cs typeface="Arial" panose="020B0604020202020204" pitchFamily="34" charset="0"/>
              </a:rPr>
              <a:t> Rashid, and, IBM Research, Ching-Hua Chen, who greatly assisted the research.</a:t>
            </a:r>
          </a:p>
          <a:p>
            <a:pPr marL="19780" algn="just">
              <a:spcBef>
                <a:spcPts val="753"/>
              </a:spcBef>
            </a:pP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AE801E7D-C580-A34C-9D23-1907A1B67AEB}"/>
              </a:ext>
            </a:extLst>
          </p:cNvPr>
          <p:cNvSpPr txBox="1"/>
          <p:nvPr/>
        </p:nvSpPr>
        <p:spPr>
          <a:xfrm>
            <a:off x="16277924" y="19218674"/>
            <a:ext cx="18364382" cy="3046988"/>
          </a:xfrm>
          <a:prstGeom prst="rect">
            <a:avLst/>
          </a:prstGeom>
          <a:noFill/>
        </p:spPr>
        <p:txBody>
          <a:bodyPr wrap="square" rtlCol="0">
            <a:spAutoFit/>
          </a:bodyPr>
          <a:lstStyle/>
          <a:p>
            <a:pPr algn="just"/>
            <a:r>
              <a:rPr lang="en-US" sz="3200" b="1" dirty="0">
                <a:solidFill>
                  <a:srgbClr val="7030A0"/>
                </a:solidFill>
                <a:cs typeface="Arial" panose="020B0604020202020204" pitchFamily="34" charset="0"/>
              </a:rPr>
              <a:t>Fig. 1</a:t>
            </a:r>
            <a:r>
              <a:rPr lang="en-US" sz="3200" dirty="0">
                <a:cs typeface="Arial" panose="020B0604020202020204" pitchFamily="34" charset="0"/>
              </a:rPr>
              <a:t>: A conceptual overview of our </a:t>
            </a:r>
            <a:r>
              <a:rPr lang="en-US" sz="3200" b="1" dirty="0">
                <a:solidFill>
                  <a:srgbClr val="7030A0"/>
                </a:solidFill>
                <a:cs typeface="Arial" panose="020B0604020202020204" pitchFamily="34" charset="0"/>
              </a:rPr>
              <a:t>Explanation Ontology</a:t>
            </a:r>
            <a:r>
              <a:rPr lang="en-US" sz="3200" dirty="0">
                <a:cs typeface="Arial" panose="020B0604020202020204" pitchFamily="34" charset="0"/>
              </a:rPr>
              <a:t>, capturing entities to allow explanations to be assembled by an </a:t>
            </a:r>
            <a:r>
              <a:rPr lang="en-US" sz="3200" b="1" dirty="0">
                <a:solidFill>
                  <a:srgbClr val="7030A0"/>
                </a:solidFill>
                <a:cs typeface="Arial" panose="020B0604020202020204" pitchFamily="34" charset="0"/>
              </a:rPr>
              <a:t>AI Task</a:t>
            </a:r>
            <a:r>
              <a:rPr lang="en-US" sz="3200" dirty="0">
                <a:cs typeface="Arial" panose="020B0604020202020204" pitchFamily="34" charset="0"/>
              </a:rPr>
              <a:t>, used in a system interacting with a user. We depict user-attributes of explanations in the upper portion (green highlight), system-attributes in the lower portion (blue highlight), and attributes that would be visible in a user interface are depicted in the middle portion in purple. Ontology prefixes used in this diagram expand to </a:t>
            </a:r>
            <a:r>
              <a:rPr lang="en-US" sz="3200" b="1" dirty="0" err="1">
                <a:cs typeface="Arial" panose="020B0604020202020204" pitchFamily="34" charset="0"/>
              </a:rPr>
              <a:t>eo</a:t>
            </a:r>
            <a:r>
              <a:rPr lang="en-US" sz="3200" dirty="0">
                <a:cs typeface="Arial" panose="020B0604020202020204" pitchFamily="34" charset="0"/>
              </a:rPr>
              <a:t>: Explanation Ontology, </a:t>
            </a:r>
            <a:r>
              <a:rPr lang="en-US" sz="3200" b="1" dirty="0">
                <a:cs typeface="Arial" panose="020B0604020202020204" pitchFamily="34" charset="0"/>
              </a:rPr>
              <a:t>ep</a:t>
            </a:r>
            <a:r>
              <a:rPr lang="en-US" sz="3200" dirty="0">
                <a:cs typeface="Arial" panose="020B0604020202020204" pitchFamily="34" charset="0"/>
              </a:rPr>
              <a:t>: Explanations Pattern Ontology,</a:t>
            </a:r>
            <a:r>
              <a:rPr lang="en-US" sz="3200" b="1" dirty="0">
                <a:cs typeface="Arial" panose="020B0604020202020204" pitchFamily="34" charset="0"/>
              </a:rPr>
              <a:t> prov</a:t>
            </a:r>
            <a:r>
              <a:rPr lang="en-US" sz="3200" dirty="0">
                <a:cs typeface="Arial" panose="020B0604020202020204" pitchFamily="34" charset="0"/>
              </a:rPr>
              <a:t>: The Provenance Ontology and </a:t>
            </a:r>
            <a:r>
              <a:rPr lang="en-US" sz="3200" b="1" dirty="0" err="1">
                <a:cs typeface="Arial" panose="020B0604020202020204" pitchFamily="34" charset="0"/>
              </a:rPr>
              <a:t>sio</a:t>
            </a:r>
            <a:r>
              <a:rPr lang="en-US" sz="3200" dirty="0">
                <a:cs typeface="Arial" panose="020B0604020202020204" pitchFamily="34" charset="0"/>
              </a:rPr>
              <a:t>: </a:t>
            </a:r>
            <a:r>
              <a:rPr lang="en-US" sz="3200" dirty="0" err="1">
                <a:cs typeface="Arial" panose="020B0604020202020204" pitchFamily="34" charset="0"/>
              </a:rPr>
              <a:t>SemanticScience</a:t>
            </a:r>
            <a:r>
              <a:rPr lang="en-US" sz="3200" dirty="0">
                <a:cs typeface="Arial" panose="020B0604020202020204" pitchFamily="34" charset="0"/>
              </a:rPr>
              <a:t> Integrated Ontology.</a:t>
            </a:r>
          </a:p>
        </p:txBody>
      </p:sp>
      <p:sp>
        <p:nvSpPr>
          <p:cNvPr id="38" name="Rounded Rectangle 37">
            <a:extLst>
              <a:ext uri="{FF2B5EF4-FFF2-40B4-BE49-F238E27FC236}">
                <a16:creationId xmlns:a16="http://schemas.microsoft.com/office/drawing/2014/main" id="{7600DB30-3281-AB42-B222-38FAD4BC0420}"/>
              </a:ext>
            </a:extLst>
          </p:cNvPr>
          <p:cNvSpPr/>
          <p:nvPr/>
        </p:nvSpPr>
        <p:spPr bwMode="auto">
          <a:xfrm>
            <a:off x="16319334" y="4785610"/>
            <a:ext cx="18281563" cy="2284840"/>
          </a:xfrm>
          <a:prstGeom prst="roundRect">
            <a:avLst/>
          </a:prstGeom>
          <a:solidFill>
            <a:srgbClr val="7030A0">
              <a:alpha val="10588"/>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defRPr/>
            </a:pPr>
            <a:r>
              <a:rPr lang="en-US" sz="4500" b="1" dirty="0">
                <a:solidFill>
                  <a:srgbClr val="7030A0"/>
                </a:solidFill>
              </a:rPr>
              <a:t>Keywords</a:t>
            </a:r>
          </a:p>
          <a:p>
            <a:pPr lvl="0">
              <a:defRPr/>
            </a:pPr>
            <a:r>
              <a:rPr lang="en-US" sz="4500" b="1" dirty="0"/>
              <a:t>Explainable AI; Modeling of Explanations and Explanation Types; Supporting Explainable AI in Clinical Decision Making</a:t>
            </a:r>
          </a:p>
        </p:txBody>
      </p:sp>
      <p:sp>
        <p:nvSpPr>
          <p:cNvPr id="40" name="TextBox 39">
            <a:extLst>
              <a:ext uri="{FF2B5EF4-FFF2-40B4-BE49-F238E27FC236}">
                <a16:creationId xmlns:a16="http://schemas.microsoft.com/office/drawing/2014/main" id="{B0071246-9F10-C044-BC68-10041C478279}"/>
              </a:ext>
            </a:extLst>
          </p:cNvPr>
          <p:cNvSpPr txBox="1"/>
          <p:nvPr/>
        </p:nvSpPr>
        <p:spPr>
          <a:xfrm>
            <a:off x="16195182" y="22493847"/>
            <a:ext cx="2828390" cy="584775"/>
          </a:xfrm>
          <a:prstGeom prst="rect">
            <a:avLst/>
          </a:prstGeom>
          <a:noFill/>
        </p:spPr>
        <p:txBody>
          <a:bodyPr wrap="square" rtlCol="0">
            <a:spAutoFit/>
          </a:bodyPr>
          <a:lstStyle/>
          <a:p>
            <a:r>
              <a:rPr lang="en-US" sz="3200" b="1" dirty="0">
                <a:solidFill>
                  <a:schemeClr val="tx1"/>
                </a:solidFill>
                <a:latin typeface="Arial" panose="020B0604020202020204" pitchFamily="34" charset="0"/>
                <a:cs typeface="Arial" panose="020B0604020202020204" pitchFamily="34" charset="0"/>
              </a:rPr>
              <a:t>References</a:t>
            </a:r>
          </a:p>
        </p:txBody>
      </p:sp>
      <p:sp>
        <p:nvSpPr>
          <p:cNvPr id="41" name="TextBox 40">
            <a:extLst>
              <a:ext uri="{FF2B5EF4-FFF2-40B4-BE49-F238E27FC236}">
                <a16:creationId xmlns:a16="http://schemas.microsoft.com/office/drawing/2014/main" id="{9795EF9E-C471-6C46-8BFC-110E12608791}"/>
              </a:ext>
            </a:extLst>
          </p:cNvPr>
          <p:cNvSpPr txBox="1"/>
          <p:nvPr/>
        </p:nvSpPr>
        <p:spPr>
          <a:xfrm>
            <a:off x="16195182" y="23211733"/>
            <a:ext cx="18596609" cy="4031873"/>
          </a:xfrm>
          <a:prstGeom prst="rect">
            <a:avLst/>
          </a:prstGeom>
          <a:noFill/>
        </p:spPr>
        <p:txBody>
          <a:bodyPr wrap="square" rtlCol="0">
            <a:spAutoFit/>
          </a:bodyPr>
          <a:lstStyle/>
          <a:p>
            <a:pPr marL="531813" indent="-514350">
              <a:buFont typeface="+mj-lt"/>
              <a:buAutoNum type="arabicPeriod"/>
            </a:pPr>
            <a:r>
              <a:rPr lang="en-US" sz="3200" dirty="0">
                <a:cs typeface="Arial" panose="020B0604020202020204" pitchFamily="34" charset="0"/>
              </a:rPr>
              <a:t>B. </a:t>
            </a:r>
            <a:r>
              <a:rPr lang="en-US" sz="3200" dirty="0" err="1">
                <a:cs typeface="Arial" panose="020B0604020202020204" pitchFamily="34" charset="0"/>
              </a:rPr>
              <a:t>Mittelstadt</a:t>
            </a:r>
            <a:r>
              <a:rPr lang="en-US" sz="3200" dirty="0">
                <a:cs typeface="Arial" panose="020B0604020202020204" pitchFamily="34" charset="0"/>
              </a:rPr>
              <a:t>, C. Russell, and </a:t>
            </a:r>
            <a:r>
              <a:rPr lang="en-US" sz="3200" dirty="0" err="1">
                <a:cs typeface="Arial" panose="020B0604020202020204" pitchFamily="34" charset="0"/>
              </a:rPr>
              <a:t>S.Wachter</a:t>
            </a:r>
            <a:r>
              <a:rPr lang="en-US" sz="3200" dirty="0">
                <a:cs typeface="Arial" panose="020B0604020202020204" pitchFamily="34" charset="0"/>
              </a:rPr>
              <a:t>, “Explaining explanations in AI,” in Proc. of the Conf. on Fairness, Accountability, and Transparency. ACM, 2019, pp. 279–288</a:t>
            </a:r>
          </a:p>
          <a:p>
            <a:pPr marL="531813" indent="-514350">
              <a:buFont typeface="+mj-lt"/>
              <a:buAutoNum type="arabicPeriod"/>
            </a:pPr>
            <a:r>
              <a:rPr lang="en-US" sz="3200" dirty="0"/>
              <a:t>Matheny, M., </a:t>
            </a:r>
            <a:r>
              <a:rPr lang="en-US" sz="3200" dirty="0" err="1"/>
              <a:t>Israni</a:t>
            </a:r>
            <a:r>
              <a:rPr lang="en-US" sz="3200" dirty="0"/>
              <a:t>, S. T., Ahmed, M., &amp; </a:t>
            </a:r>
            <a:r>
              <a:rPr lang="en-US" sz="3200" dirty="0" err="1"/>
              <a:t>Whicher</a:t>
            </a:r>
            <a:r>
              <a:rPr lang="en-US" sz="3200" dirty="0"/>
              <a:t>, D. (2020). Artificial intelligence in health care: The hope, the hype, the promise, the peril. </a:t>
            </a:r>
            <a:r>
              <a:rPr lang="en-US" sz="3200" i="1" dirty="0"/>
              <a:t>Natl </a:t>
            </a:r>
            <a:r>
              <a:rPr lang="en-US" sz="3200" i="1" dirty="0" err="1"/>
              <a:t>Acad</a:t>
            </a:r>
            <a:r>
              <a:rPr lang="en-US" sz="3200" i="1" dirty="0"/>
              <a:t> Med</a:t>
            </a:r>
            <a:r>
              <a:rPr lang="en-US" sz="3200" dirty="0"/>
              <a:t>, 94-97.</a:t>
            </a:r>
            <a:endParaRPr lang="en-US" sz="3200" dirty="0">
              <a:cs typeface="Arial" panose="020B0604020202020204" pitchFamily="34" charset="0"/>
            </a:endParaRPr>
          </a:p>
          <a:p>
            <a:pPr marL="531813" indent="-514350">
              <a:buFont typeface="+mj-lt"/>
              <a:buAutoNum type="arabicPeriod"/>
            </a:pPr>
            <a:r>
              <a:rPr lang="en-US" sz="3200" dirty="0"/>
              <a:t>S. Chari, D. Gruen, O. Seneviratne, D. L. McGuinness, "Directions for Explainable Knowledge-Enabled Systems". In: Ilaria </a:t>
            </a:r>
            <a:r>
              <a:rPr lang="en-US" sz="3200" dirty="0" err="1"/>
              <a:t>Tiddi</a:t>
            </a:r>
            <a:r>
              <a:rPr lang="en-US" sz="3200" dirty="0"/>
              <a:t>, Freddy </a:t>
            </a:r>
            <a:r>
              <a:rPr lang="en-US" sz="3200" dirty="0" err="1"/>
              <a:t>Lecue</a:t>
            </a:r>
            <a:r>
              <a:rPr lang="en-US" sz="3200" dirty="0"/>
              <a:t>, Pascal </a:t>
            </a:r>
            <a:r>
              <a:rPr lang="en-US" sz="3200" dirty="0" err="1"/>
              <a:t>Hitzler</a:t>
            </a:r>
            <a:r>
              <a:rPr lang="en-US" sz="3200" dirty="0"/>
              <a:t> (eds.), Knowledge Graphs for </a:t>
            </a:r>
            <a:r>
              <a:rPr lang="en-US" sz="3200" dirty="0" err="1"/>
              <a:t>eXplainable</a:t>
            </a:r>
            <a:r>
              <a:rPr lang="en-US" sz="3200" dirty="0"/>
              <a:t> Artificial Intelligence: Foundations, Applications and Challenges. Studies on the Semantic Web, IOS Press, Amsterdam, 2020, 245 - 261</a:t>
            </a:r>
            <a:endParaRPr lang="en-US" sz="3200" dirty="0">
              <a:cs typeface="Arial" panose="020B0604020202020204" pitchFamily="34" charset="0"/>
            </a:endParaRPr>
          </a:p>
        </p:txBody>
      </p:sp>
      <p:sp>
        <p:nvSpPr>
          <p:cNvPr id="42" name="Rounded Rectangle 41">
            <a:extLst>
              <a:ext uri="{FF2B5EF4-FFF2-40B4-BE49-F238E27FC236}">
                <a16:creationId xmlns:a16="http://schemas.microsoft.com/office/drawing/2014/main" id="{B8020016-1AD0-D64B-9E50-A778FDBABDCE}"/>
              </a:ext>
            </a:extLst>
          </p:cNvPr>
          <p:cNvSpPr/>
          <p:nvPr/>
        </p:nvSpPr>
        <p:spPr bwMode="auto">
          <a:xfrm>
            <a:off x="16546085" y="22776735"/>
            <a:ext cx="18245706" cy="4833065"/>
          </a:xfrm>
          <a:prstGeom prst="roundRect">
            <a:avLst>
              <a:gd name="adj" fmla="val 8547"/>
            </a:avLst>
          </a:prstGeom>
          <a:no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190500" algn="ctr" defTabSz="1290950">
              <a:spcBef>
                <a:spcPts val="819"/>
              </a:spcBef>
            </a:pPr>
            <a:endParaRPr lang="en-US" sz="2400" kern="0" dirty="0">
              <a:latin typeface="Georgia" panose="02040502050405020303" pitchFamily="18" charset="0"/>
              <a:ea typeface="Verdana" pitchFamily="-108" charset="0"/>
              <a:cs typeface="Times New Roman" panose="02020603050405020304" pitchFamily="18" charset="0"/>
            </a:endParaRPr>
          </a:p>
        </p:txBody>
      </p:sp>
      <p:sp>
        <p:nvSpPr>
          <p:cNvPr id="48" name="TextBox 47">
            <a:extLst>
              <a:ext uri="{FF2B5EF4-FFF2-40B4-BE49-F238E27FC236}">
                <a16:creationId xmlns:a16="http://schemas.microsoft.com/office/drawing/2014/main" id="{998BB124-5C07-DA49-AD7D-24ECBBAD04CD}"/>
              </a:ext>
            </a:extLst>
          </p:cNvPr>
          <p:cNvSpPr txBox="1"/>
          <p:nvPr/>
        </p:nvSpPr>
        <p:spPr>
          <a:xfrm>
            <a:off x="24369609" y="26848913"/>
            <a:ext cx="8718704" cy="1055608"/>
          </a:xfrm>
          <a:prstGeom prst="wedgeRoundRectCallout">
            <a:avLst>
              <a:gd name="adj1" fmla="val -56958"/>
              <a:gd name="adj2" fmla="val 36007"/>
              <a:gd name="adj3" fmla="val 16667"/>
            </a:avLst>
          </a:prstGeom>
          <a:solidFill>
            <a:srgbClr val="CA9ABE">
              <a:alpha val="54902"/>
            </a:srgbClr>
          </a:solidFill>
          <a:ln>
            <a:solidFill>
              <a:schemeClr val="accent6">
                <a:lumMod val="75000"/>
              </a:schemeClr>
            </a:solidFill>
          </a:ln>
        </p:spPr>
        <p:txBody>
          <a:bodyPr wrap="square" rtlCol="0">
            <a:spAutoFit/>
          </a:bodyPr>
          <a:lstStyle/>
          <a:p>
            <a:r>
              <a:rPr lang="en-US" sz="2800" dirty="0">
                <a:cs typeface="Calibri" panose="020F0502020204030204" pitchFamily="34" charset="0"/>
              </a:rPr>
              <a:t>View more at: </a:t>
            </a:r>
            <a:r>
              <a:rPr lang="en-US" sz="2800" dirty="0">
                <a:hlinkClick r:id="rId10">
                  <a:extLst>
                    <a:ext uri="{A12FA001-AC4F-418D-AE19-62706E023703}">
                      <ahyp:hlinkClr xmlns:ahyp="http://schemas.microsoft.com/office/drawing/2018/hyperlinkcolor" val="tx"/>
                    </a:ext>
                  </a:extLst>
                </a:hlinkClick>
              </a:rPr>
              <a:t>https://tetherless-world.github.io/explanation-ontology/</a:t>
            </a:r>
            <a:endParaRPr lang="en-US" sz="2800" dirty="0">
              <a:cs typeface="Calibri" panose="020F0502020204030204" pitchFamily="34" charset="0"/>
            </a:endParaRPr>
          </a:p>
        </p:txBody>
      </p:sp>
      <p:graphicFrame>
        <p:nvGraphicFramePr>
          <p:cNvPr id="43" name="Table 42">
            <a:extLst>
              <a:ext uri="{FF2B5EF4-FFF2-40B4-BE49-F238E27FC236}">
                <a16:creationId xmlns:a16="http://schemas.microsoft.com/office/drawing/2014/main" id="{AD99002E-29E3-EF41-8897-F44943CB823C}"/>
              </a:ext>
            </a:extLst>
          </p:cNvPr>
          <p:cNvGraphicFramePr>
            <a:graphicFrameLocks noGrp="1"/>
          </p:cNvGraphicFramePr>
          <p:nvPr>
            <p:extLst>
              <p:ext uri="{D42A27DB-BD31-4B8C-83A1-F6EECF244321}">
                <p14:modId xmlns:p14="http://schemas.microsoft.com/office/powerpoint/2010/main" val="691596877"/>
              </p:ext>
            </p:extLst>
          </p:nvPr>
        </p:nvGraphicFramePr>
        <p:xfrm>
          <a:off x="35280021" y="1263930"/>
          <a:ext cx="15357750" cy="24983111"/>
        </p:xfrm>
        <a:graphic>
          <a:graphicData uri="http://schemas.openxmlformats.org/drawingml/2006/table">
            <a:tbl>
              <a:tblPr firstRow="1" firstCol="1" bandRow="1">
                <a:tableStyleId>{7E9639D4-E3E2-4D34-9284-5A2195B3D0D7}</a:tableStyleId>
              </a:tblPr>
              <a:tblGrid>
                <a:gridCol w="3271076">
                  <a:extLst>
                    <a:ext uri="{9D8B030D-6E8A-4147-A177-3AD203B41FA5}">
                      <a16:colId xmlns:a16="http://schemas.microsoft.com/office/drawing/2014/main" val="3438663718"/>
                    </a:ext>
                  </a:extLst>
                </a:gridCol>
                <a:gridCol w="12086674">
                  <a:extLst>
                    <a:ext uri="{9D8B030D-6E8A-4147-A177-3AD203B41FA5}">
                      <a16:colId xmlns:a16="http://schemas.microsoft.com/office/drawing/2014/main" val="1011126656"/>
                    </a:ext>
                  </a:extLst>
                </a:gridCol>
              </a:tblGrid>
              <a:tr h="1067659">
                <a:tc>
                  <a:txBody>
                    <a:bodyPr/>
                    <a:lstStyle/>
                    <a:p>
                      <a:pPr marL="0" marR="0" algn="ctr">
                        <a:spcBef>
                          <a:spcPts val="0"/>
                        </a:spcBef>
                        <a:spcAft>
                          <a:spcPts val="0"/>
                        </a:spcAft>
                      </a:pPr>
                      <a:endParaRPr lang="en-US" sz="3000" dirty="0">
                        <a:effectLst/>
                      </a:endParaRPr>
                    </a:p>
                    <a:p>
                      <a:pPr marL="0" marR="0" algn="ctr">
                        <a:spcBef>
                          <a:spcPts val="0"/>
                        </a:spcBef>
                        <a:spcAft>
                          <a:spcPts val="0"/>
                        </a:spcAft>
                      </a:pPr>
                      <a:r>
                        <a:rPr lang="en-US" sz="3000" dirty="0">
                          <a:effectLst/>
                        </a:rPr>
                        <a:t>Explanation Type</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CA9ABE"/>
                    </a:solidFill>
                  </a:tcPr>
                </a:tc>
                <a:tc>
                  <a:txBody>
                    <a:bodyPr/>
                    <a:lstStyle/>
                    <a:p>
                      <a:pPr marL="0" marR="0" algn="ctr">
                        <a:spcBef>
                          <a:spcPts val="0"/>
                        </a:spcBef>
                        <a:spcAft>
                          <a:spcPts val="0"/>
                        </a:spcAft>
                      </a:pPr>
                      <a:endParaRPr lang="en-US" sz="3000" dirty="0">
                        <a:effectLst/>
                      </a:endParaRPr>
                    </a:p>
                    <a:p>
                      <a:pPr marL="0" marR="0" algn="ctr">
                        <a:spcBef>
                          <a:spcPts val="0"/>
                        </a:spcBef>
                        <a:spcAft>
                          <a:spcPts val="0"/>
                        </a:spcAft>
                      </a:pPr>
                      <a:r>
                        <a:rPr lang="en-US" sz="3000" dirty="0">
                          <a:effectLst/>
                        </a:rPr>
                        <a:t>Definition</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A9ABE"/>
                    </a:solidFill>
                  </a:tcPr>
                </a:tc>
                <a:extLst>
                  <a:ext uri="{0D108BD9-81ED-4DB2-BD59-A6C34878D82A}">
                    <a16:rowId xmlns:a16="http://schemas.microsoft.com/office/drawing/2014/main" val="2632824230"/>
                  </a:ext>
                </a:extLst>
              </a:tr>
              <a:tr h="3178167">
                <a:tc>
                  <a:txBody>
                    <a:bodyPr/>
                    <a:lstStyle/>
                    <a:p>
                      <a:pPr marL="0" marR="0">
                        <a:spcBef>
                          <a:spcPts val="0"/>
                        </a:spcBef>
                        <a:spcAft>
                          <a:spcPts val="0"/>
                        </a:spcAft>
                      </a:pPr>
                      <a:r>
                        <a:rPr lang="en-US" sz="3000" dirty="0">
                          <a:effectLst/>
                        </a:rPr>
                        <a:t>Case-based</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T w="28575" cap="flat" cmpd="sng" algn="ctr">
                      <a:solidFill>
                        <a:schemeClr val="tx1"/>
                      </a:solidFill>
                      <a:prstDash val="solid"/>
                      <a:round/>
                      <a:headEnd type="none" w="med" len="med"/>
                      <a:tailEnd type="none" w="med" len="med"/>
                    </a:lnT>
                  </a:tcPr>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000" b="1" dirty="0">
                          <a:effectLst/>
                        </a:rPr>
                        <a:t>What other situations with complex patients have had this recommendation applied?</a:t>
                      </a:r>
                    </a:p>
                    <a:p>
                      <a:pPr marL="0" marR="0" lvl="0" indent="0" algn="just" defTabSz="325060" rtl="0" eaLnBrk="1" fontAlgn="auto" latinLnBrk="0" hangingPunct="1">
                        <a:lnSpc>
                          <a:spcPct val="100000"/>
                        </a:lnSpc>
                        <a:spcBef>
                          <a:spcPts val="0"/>
                        </a:spcBef>
                        <a:spcAft>
                          <a:spcPts val="0"/>
                        </a:spcAft>
                        <a:buClrTx/>
                        <a:buSzTx/>
                        <a:buFontTx/>
                        <a:buNone/>
                        <a:tabLst/>
                        <a:defRPr/>
                      </a:pPr>
                      <a:r>
                        <a:rPr lang="en-US" sz="3000" dirty="0">
                          <a:effectLst/>
                        </a:rPr>
                        <a:t> </a:t>
                      </a:r>
                    </a:p>
                    <a:p>
                      <a:pPr marL="0" marR="0" algn="just">
                        <a:spcBef>
                          <a:spcPts val="0"/>
                        </a:spcBef>
                        <a:spcAft>
                          <a:spcPts val="0"/>
                        </a:spcAft>
                      </a:pPr>
                      <a:r>
                        <a:rPr lang="en-US" sz="3000" kern="1200" dirty="0">
                          <a:solidFill>
                            <a:schemeClr val="tx1"/>
                          </a:solidFill>
                          <a:effectLst/>
                          <a:latin typeface="+mn-lt"/>
                          <a:ea typeface="+mn-ea"/>
                          <a:cs typeface="+mn-cs"/>
                        </a:rPr>
                        <a:t>Case-based explanations contain results that are based on actual prior cases that can be presented to the user to provide compelling support for the system’s conclusions. These types of explanations can involve analogical reasoning, relying on similarities between features of the case and of the current situation.</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779093699"/>
                  </a:ext>
                </a:extLst>
              </a:tr>
              <a:tr h="2724143">
                <a:tc>
                  <a:txBody>
                    <a:bodyPr/>
                    <a:lstStyle/>
                    <a:p>
                      <a:pPr marL="0" marR="0">
                        <a:spcBef>
                          <a:spcPts val="0"/>
                        </a:spcBef>
                        <a:spcAft>
                          <a:spcPts val="0"/>
                        </a:spcAft>
                      </a:pPr>
                      <a:r>
                        <a:rPr lang="en-US" sz="3000" dirty="0">
                          <a:effectLst/>
                        </a:rPr>
                        <a:t>Contextual</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000" b="1" dirty="0">
                          <a:effectLst/>
                        </a:rPr>
                        <a:t>What broader information about the current situation prompted you to suggest this recommendation now?</a:t>
                      </a:r>
                    </a:p>
                    <a:p>
                      <a:pPr marL="0" marR="0" algn="just">
                        <a:spcBef>
                          <a:spcPts val="0"/>
                        </a:spcBef>
                        <a:spcAft>
                          <a:spcPts val="0"/>
                        </a:spcAft>
                      </a:pPr>
                      <a:endParaRPr lang="en-US" sz="3000" dirty="0">
                        <a:effectLst/>
                      </a:endParaRPr>
                    </a:p>
                    <a:p>
                      <a:pPr marL="0" marR="0" algn="just">
                        <a:spcBef>
                          <a:spcPts val="0"/>
                        </a:spcBef>
                        <a:spcAft>
                          <a:spcPts val="0"/>
                        </a:spcAft>
                      </a:pPr>
                      <a:r>
                        <a:rPr lang="en-US" sz="3000" kern="1200" dirty="0">
                          <a:solidFill>
                            <a:schemeClr val="tx1"/>
                          </a:solidFill>
                          <a:effectLst/>
                          <a:latin typeface="+mn-lt"/>
                          <a:ea typeface="+mn-ea"/>
                          <a:cs typeface="+mn-cs"/>
                        </a:rPr>
                        <a:t>Contextual explanations are those that refer to information about items other than the explicit inputs and output, such as information about the user, situation, and broader environment that affected the computation.</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extLst>
                  <a:ext uri="{0D108BD9-81ED-4DB2-BD59-A6C34878D82A}">
                    <a16:rowId xmlns:a16="http://schemas.microsoft.com/office/drawing/2014/main" val="1585277653"/>
                  </a:ext>
                </a:extLst>
              </a:tr>
              <a:tr h="2270119">
                <a:tc>
                  <a:txBody>
                    <a:bodyPr/>
                    <a:lstStyle/>
                    <a:p>
                      <a:pPr marL="0" marR="0">
                        <a:spcBef>
                          <a:spcPts val="0"/>
                        </a:spcBef>
                        <a:spcAft>
                          <a:spcPts val="0"/>
                        </a:spcAft>
                      </a:pPr>
                      <a:r>
                        <a:rPr lang="en-US" sz="3000" dirty="0">
                          <a:effectLst/>
                        </a:rPr>
                        <a:t>Contrastive</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000" b="1" dirty="0">
                          <a:effectLst/>
                        </a:rPr>
                        <a:t>Why administer this new drug over the one I would typically prescribe? </a:t>
                      </a:r>
                    </a:p>
                    <a:p>
                      <a:pPr marL="0" marR="0" lvl="0" indent="0" algn="just" defTabSz="325060" rtl="0" eaLnBrk="1" fontAlgn="auto" latinLnBrk="0" hangingPunct="1">
                        <a:lnSpc>
                          <a:spcPct val="100000"/>
                        </a:lnSpc>
                        <a:spcBef>
                          <a:spcPts val="0"/>
                        </a:spcBef>
                        <a:spcAft>
                          <a:spcPts val="0"/>
                        </a:spcAft>
                        <a:buClrTx/>
                        <a:buSzTx/>
                        <a:buFontTx/>
                        <a:buNone/>
                        <a:tabLst/>
                        <a:defRPr/>
                      </a:pPr>
                      <a:endParaRPr lang="en-US" sz="3000" dirty="0">
                        <a:effectLst/>
                      </a:endParaRPr>
                    </a:p>
                    <a:p>
                      <a:pPr marL="0" marR="0" algn="just">
                        <a:spcBef>
                          <a:spcPts val="0"/>
                        </a:spcBef>
                        <a:spcAft>
                          <a:spcPts val="0"/>
                        </a:spcAft>
                      </a:pPr>
                      <a:r>
                        <a:rPr lang="en-US" sz="3000" kern="1200" dirty="0">
                          <a:solidFill>
                            <a:schemeClr val="tx1"/>
                          </a:solidFill>
                          <a:effectLst/>
                          <a:latin typeface="+mn-lt"/>
                          <a:ea typeface="+mn-ea"/>
                          <a:cs typeface="+mn-cs"/>
                        </a:rPr>
                        <a:t>Contrastive explanations define an output of interest and present contrasts between the fact (the event that did occur), the given output, and the foil (the event that did not occur), the output of interest.</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extLst>
                  <a:ext uri="{0D108BD9-81ED-4DB2-BD59-A6C34878D82A}">
                    <a16:rowId xmlns:a16="http://schemas.microsoft.com/office/drawing/2014/main" val="39447586"/>
                  </a:ext>
                </a:extLst>
              </a:tr>
              <a:tr h="2427052">
                <a:tc>
                  <a:txBody>
                    <a:bodyPr/>
                    <a:lstStyle/>
                    <a:p>
                      <a:pPr marL="0" marR="0">
                        <a:spcBef>
                          <a:spcPts val="0"/>
                        </a:spcBef>
                        <a:spcAft>
                          <a:spcPts val="0"/>
                        </a:spcAft>
                      </a:pPr>
                      <a:r>
                        <a:rPr lang="en-US" sz="3000" dirty="0">
                          <a:effectLst/>
                        </a:rPr>
                        <a:t>Counterfactual</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000" b="1" dirty="0">
                          <a:effectLst/>
                        </a:rPr>
                        <a:t>What if the patient had a high risk for cardiovascular disease?  Would you still recommend the same treatment plan?</a:t>
                      </a:r>
                    </a:p>
                    <a:p>
                      <a:pPr marL="0" marR="0" algn="just">
                        <a:spcBef>
                          <a:spcPts val="0"/>
                        </a:spcBef>
                        <a:spcAft>
                          <a:spcPts val="0"/>
                        </a:spcAft>
                      </a:pPr>
                      <a:endParaRPr lang="en-US" sz="3000" dirty="0">
                        <a:effectLst/>
                      </a:endParaRPr>
                    </a:p>
                    <a:p>
                      <a:pPr algn="just"/>
                      <a:r>
                        <a:rPr lang="en-US" sz="3000" kern="1200" dirty="0">
                          <a:solidFill>
                            <a:schemeClr val="tx1"/>
                          </a:solidFill>
                          <a:effectLst/>
                          <a:latin typeface="+mn-lt"/>
                          <a:ea typeface="+mn-ea"/>
                          <a:cs typeface="+mn-cs"/>
                        </a:rPr>
                        <a:t>Counterfactual explanations address the question of what results would have been obtained with a different set of inputs than those used.</a:t>
                      </a:r>
                    </a:p>
                  </a:txBody>
                  <a:tcPr marL="60008" marR="60008" marT="0" marB="0"/>
                </a:tc>
                <a:extLst>
                  <a:ext uri="{0D108BD9-81ED-4DB2-BD59-A6C34878D82A}">
                    <a16:rowId xmlns:a16="http://schemas.microsoft.com/office/drawing/2014/main" val="645328911"/>
                  </a:ext>
                </a:extLst>
              </a:tr>
              <a:tr h="1816095">
                <a:tc>
                  <a:txBody>
                    <a:bodyPr/>
                    <a:lstStyle/>
                    <a:p>
                      <a:pPr marL="0" marR="0">
                        <a:spcBef>
                          <a:spcPts val="0"/>
                        </a:spcBef>
                        <a:spcAft>
                          <a:spcPts val="0"/>
                        </a:spcAft>
                      </a:pPr>
                      <a:r>
                        <a:rPr lang="en-US" sz="3000" dirty="0">
                          <a:effectLst/>
                        </a:rPr>
                        <a:t>Everyday</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000" b="1" dirty="0">
                          <a:effectLst/>
                        </a:rPr>
                        <a:t>What are the signs I should be careful to check for in this case?</a:t>
                      </a:r>
                    </a:p>
                    <a:p>
                      <a:pPr marL="0" marR="0" algn="just">
                        <a:spcBef>
                          <a:spcPts val="0"/>
                        </a:spcBef>
                        <a:spcAft>
                          <a:spcPts val="0"/>
                        </a:spcAft>
                      </a:pPr>
                      <a:endParaRPr lang="en-US" sz="3000" dirty="0">
                        <a:effectLst/>
                      </a:endParaRPr>
                    </a:p>
                    <a:p>
                      <a:pPr algn="just"/>
                      <a:r>
                        <a:rPr lang="en-US" sz="3000" kern="1200" dirty="0">
                          <a:solidFill>
                            <a:schemeClr val="tx1"/>
                          </a:solidFill>
                          <a:effectLst/>
                          <a:latin typeface="+mn-lt"/>
                          <a:ea typeface="+mn-ea"/>
                          <a:cs typeface="+mn-cs"/>
                        </a:rPr>
                        <a:t>Everyday explanations are accounts of the real world that appeal to the user based on their general understanding and knowledge.</a:t>
                      </a:r>
                    </a:p>
                  </a:txBody>
                  <a:tcPr marL="60008" marR="60008" marT="0" marB="0"/>
                </a:tc>
                <a:extLst>
                  <a:ext uri="{0D108BD9-81ED-4DB2-BD59-A6C34878D82A}">
                    <a16:rowId xmlns:a16="http://schemas.microsoft.com/office/drawing/2014/main" val="861679936"/>
                  </a:ext>
                </a:extLst>
              </a:tr>
              <a:tr h="2245444">
                <a:tc>
                  <a:txBody>
                    <a:bodyPr/>
                    <a:lstStyle/>
                    <a:p>
                      <a:pPr marL="0" marR="0">
                        <a:spcBef>
                          <a:spcPts val="0"/>
                        </a:spcBef>
                        <a:spcAft>
                          <a:spcPts val="0"/>
                        </a:spcAft>
                      </a:pPr>
                      <a:r>
                        <a:rPr lang="en-US" sz="3000" dirty="0">
                          <a:effectLst/>
                        </a:rPr>
                        <a:t>Scientific</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000" b="1" dirty="0">
                          <a:effectLst/>
                        </a:rPr>
                        <a:t>What is the biological basis, particularly the evidence, for this recommendation?</a:t>
                      </a:r>
                    </a:p>
                    <a:p>
                      <a:pPr marL="0" marR="0" algn="just">
                        <a:spcBef>
                          <a:spcPts val="0"/>
                        </a:spcBef>
                        <a:spcAft>
                          <a:spcPts val="0"/>
                        </a:spcAft>
                      </a:pPr>
                      <a:endParaRPr lang="en-US" sz="3000" dirty="0">
                        <a:effectLst/>
                      </a:endParaRPr>
                    </a:p>
                    <a:p>
                      <a:pPr algn="just"/>
                      <a:r>
                        <a:rPr lang="en-US" sz="3000" kern="1200" dirty="0">
                          <a:solidFill>
                            <a:schemeClr val="tx1"/>
                          </a:solidFill>
                          <a:effectLst/>
                          <a:latin typeface="+mn-lt"/>
                          <a:ea typeface="+mn-ea"/>
                          <a:cs typeface="+mn-cs"/>
                        </a:rPr>
                        <a:t>Scientific explanations reference the results of rigorous scientific methods, such as observations and measurements.</a:t>
                      </a:r>
                    </a:p>
                  </a:txBody>
                  <a:tcPr marL="60008" marR="60008" marT="0" marB="0"/>
                </a:tc>
                <a:extLst>
                  <a:ext uri="{0D108BD9-81ED-4DB2-BD59-A6C34878D82A}">
                    <a16:rowId xmlns:a16="http://schemas.microsoft.com/office/drawing/2014/main" val="2741077185"/>
                  </a:ext>
                </a:extLst>
              </a:tr>
              <a:tr h="2084605">
                <a:tc>
                  <a:txBody>
                    <a:bodyPr/>
                    <a:lstStyle/>
                    <a:p>
                      <a:pPr marL="0" marR="0">
                        <a:spcBef>
                          <a:spcPts val="0"/>
                        </a:spcBef>
                        <a:spcAft>
                          <a:spcPts val="0"/>
                        </a:spcAft>
                      </a:pPr>
                      <a:r>
                        <a:rPr lang="en-US" sz="3000" dirty="0">
                          <a:effectLst/>
                        </a:rPr>
                        <a:t>Simulation-based</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000" b="1" dirty="0">
                          <a:effectLst/>
                        </a:rPr>
                        <a:t>What would happen if we prescribe this drug to the patient?</a:t>
                      </a:r>
                    </a:p>
                    <a:p>
                      <a:pPr marL="0" marR="0" algn="just">
                        <a:spcBef>
                          <a:spcPts val="0"/>
                        </a:spcBef>
                        <a:spcAft>
                          <a:spcPts val="0"/>
                        </a:spcAft>
                      </a:pPr>
                      <a:endParaRPr lang="en-US" sz="3000" dirty="0">
                        <a:effectLst/>
                      </a:endParaRPr>
                    </a:p>
                    <a:p>
                      <a:pPr algn="just"/>
                      <a:r>
                        <a:rPr lang="en-US" sz="3000" kern="1200" dirty="0">
                          <a:solidFill>
                            <a:schemeClr val="tx1"/>
                          </a:solidFill>
                          <a:effectLst/>
                          <a:latin typeface="+mn-lt"/>
                          <a:ea typeface="+mn-ea"/>
                          <a:cs typeface="+mn-cs"/>
                        </a:rPr>
                        <a:t>Simulation-based explanations are those that use an imagined or implemented imitation of a system or process and the results that emerge from similar inputs. </a:t>
                      </a:r>
                    </a:p>
                  </a:txBody>
                  <a:tcPr marL="60008" marR="60008" marT="0" marB="0"/>
                </a:tc>
                <a:extLst>
                  <a:ext uri="{0D108BD9-81ED-4DB2-BD59-A6C34878D82A}">
                    <a16:rowId xmlns:a16="http://schemas.microsoft.com/office/drawing/2014/main" val="320823544"/>
                  </a:ext>
                </a:extLst>
              </a:tr>
              <a:tr h="2724143">
                <a:tc>
                  <a:txBody>
                    <a:bodyPr/>
                    <a:lstStyle/>
                    <a:p>
                      <a:pPr marL="0" marR="0">
                        <a:spcBef>
                          <a:spcPts val="0"/>
                        </a:spcBef>
                        <a:spcAft>
                          <a:spcPts val="0"/>
                        </a:spcAft>
                      </a:pPr>
                      <a:r>
                        <a:rPr lang="en-US" sz="3000" dirty="0">
                          <a:effectLst/>
                        </a:rPr>
                        <a:t>Statistical</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000" b="1" dirty="0">
                          <a:effectLst/>
                        </a:rPr>
                        <a:t>What percentage of similar patients who received this treatment recovered?</a:t>
                      </a:r>
                    </a:p>
                    <a:p>
                      <a:pPr marL="0" marR="0" algn="just">
                        <a:spcBef>
                          <a:spcPts val="0"/>
                        </a:spcBef>
                        <a:spcAft>
                          <a:spcPts val="0"/>
                        </a:spcAft>
                      </a:pPr>
                      <a:endParaRPr lang="en-US" sz="3000" dirty="0">
                        <a:effectLst/>
                      </a:endParaRPr>
                    </a:p>
                    <a:p>
                      <a:pPr marL="0" marR="0" algn="just">
                        <a:spcBef>
                          <a:spcPts val="0"/>
                        </a:spcBef>
                        <a:spcAft>
                          <a:spcPts val="0"/>
                        </a:spcAft>
                      </a:pPr>
                      <a:r>
                        <a:rPr lang="en-US" sz="3000" kern="1200" dirty="0">
                          <a:solidFill>
                            <a:schemeClr val="tx1"/>
                          </a:solidFill>
                          <a:effectLst/>
                          <a:latin typeface="+mn-lt"/>
                          <a:ea typeface="+mn-ea"/>
                          <a:cs typeface="+mn-cs"/>
                        </a:rPr>
                        <a:t>Statistical explanations present an account of the outcome based on data about the occurrence of events under specified (e.g., experimental) conditions.  Statistical explanations refer to numerical evidence on the likelihood of factors or processes influencing the result.</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extLst>
                  <a:ext uri="{0D108BD9-81ED-4DB2-BD59-A6C34878D82A}">
                    <a16:rowId xmlns:a16="http://schemas.microsoft.com/office/drawing/2014/main" val="2613859111"/>
                  </a:ext>
                </a:extLst>
              </a:tr>
              <a:tr h="3178167">
                <a:tc>
                  <a:txBody>
                    <a:bodyPr/>
                    <a:lstStyle/>
                    <a:p>
                      <a:pPr marL="0" marR="0">
                        <a:spcBef>
                          <a:spcPts val="0"/>
                        </a:spcBef>
                        <a:spcAft>
                          <a:spcPts val="0"/>
                        </a:spcAft>
                      </a:pPr>
                      <a:r>
                        <a:rPr lang="en-US" sz="3000" dirty="0">
                          <a:effectLst/>
                        </a:rPr>
                        <a:t>Trace-based</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algn="just">
                        <a:spcBef>
                          <a:spcPts val="0"/>
                        </a:spcBef>
                        <a:spcAft>
                          <a:spcPts val="0"/>
                        </a:spcAft>
                      </a:pPr>
                      <a:r>
                        <a:rPr lang="en-US" sz="3000" b="1" dirty="0">
                          <a:effectLst/>
                        </a:rPr>
                        <a:t>What steps were taken (rules were fired) by the system to generate this recommendation? </a:t>
                      </a:r>
                    </a:p>
                    <a:p>
                      <a:pPr marL="0" marR="0" algn="just">
                        <a:spcBef>
                          <a:spcPts val="0"/>
                        </a:spcBef>
                        <a:spcAft>
                          <a:spcPts val="0"/>
                        </a:spcAft>
                      </a:pPr>
                      <a:endParaRPr lang="en-US" sz="3000" dirty="0">
                        <a:effectLst/>
                      </a:endParaRPr>
                    </a:p>
                    <a:p>
                      <a:pPr marL="0" marR="0" algn="just">
                        <a:spcBef>
                          <a:spcPts val="0"/>
                        </a:spcBef>
                        <a:spcAft>
                          <a:spcPts val="0"/>
                        </a:spcAft>
                      </a:pPr>
                      <a:r>
                        <a:rPr lang="en-US" sz="3000" kern="1200" dirty="0">
                          <a:solidFill>
                            <a:schemeClr val="tx1"/>
                          </a:solidFill>
                          <a:effectLst/>
                          <a:latin typeface="+mn-lt"/>
                          <a:ea typeface="+mn-ea"/>
                          <a:cs typeface="+mn-cs"/>
                        </a:rPr>
                        <a:t>Trace-based explanations describe the underlying sequence of steps used by the system to arrive at a specific result.  These types of explanations contain the line of reasoning per case and addresses the question of why and how the application did something.</a:t>
                      </a:r>
                      <a:endParaRPr lang="en-US" sz="30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extLst>
                  <a:ext uri="{0D108BD9-81ED-4DB2-BD59-A6C34878D82A}">
                    <a16:rowId xmlns:a16="http://schemas.microsoft.com/office/drawing/2014/main" val="31545370"/>
                  </a:ext>
                </a:extLst>
              </a:tr>
            </a:tbl>
          </a:graphicData>
        </a:graphic>
      </p:graphicFrame>
      <p:sp>
        <p:nvSpPr>
          <p:cNvPr id="44" name="TextBox 43">
            <a:extLst>
              <a:ext uri="{FF2B5EF4-FFF2-40B4-BE49-F238E27FC236}">
                <a16:creationId xmlns:a16="http://schemas.microsoft.com/office/drawing/2014/main" id="{FE9A92DF-25BE-0D4D-8805-6A70EEE892CE}"/>
              </a:ext>
            </a:extLst>
          </p:cNvPr>
          <p:cNvSpPr txBox="1"/>
          <p:nvPr/>
        </p:nvSpPr>
        <p:spPr>
          <a:xfrm>
            <a:off x="35116564" y="234430"/>
            <a:ext cx="15705788" cy="900246"/>
          </a:xfrm>
          <a:prstGeom prst="rect">
            <a:avLst/>
          </a:prstGeom>
          <a:noFill/>
        </p:spPr>
        <p:txBody>
          <a:bodyPr wrap="square" rtlCol="0">
            <a:spAutoFit/>
          </a:bodyPr>
          <a:lstStyle/>
          <a:p>
            <a:r>
              <a:rPr lang="en-US" sz="2625" b="1" dirty="0">
                <a:solidFill>
                  <a:srgbClr val="7030A0"/>
                </a:solidFill>
                <a:latin typeface="Arial" panose="020B0604020202020204" pitchFamily="34" charset="0"/>
                <a:cs typeface="Arial" panose="020B0604020202020204" pitchFamily="34" charset="0"/>
              </a:rPr>
              <a:t>Table 1</a:t>
            </a:r>
            <a:r>
              <a:rPr lang="en-US" sz="2625" dirty="0">
                <a:latin typeface="Arial" panose="020B0604020202020204" pitchFamily="34" charset="0"/>
                <a:cs typeface="Arial" panose="020B0604020202020204" pitchFamily="34" charset="0"/>
              </a:rPr>
              <a:t>: Catalog of literature-derived </a:t>
            </a:r>
            <a:r>
              <a:rPr lang="en-US" sz="2625" b="1" dirty="0">
                <a:solidFill>
                  <a:srgbClr val="7030A0"/>
                </a:solidFill>
                <a:latin typeface="Arial" panose="020B0604020202020204" pitchFamily="34" charset="0"/>
                <a:cs typeface="Arial" panose="020B0604020202020204" pitchFamily="34" charset="0"/>
              </a:rPr>
              <a:t>Explanation Types</a:t>
            </a:r>
            <a:r>
              <a:rPr lang="en-US" sz="2625" dirty="0">
                <a:latin typeface="Arial" panose="020B0604020202020204" pitchFamily="34" charset="0"/>
                <a:cs typeface="Arial" panose="020B0604020202020204" pitchFamily="34" charset="0"/>
              </a:rPr>
              <a:t>, where we present a clinically-oriented question that can be addressed by an explanation type followed by our definition</a:t>
            </a:r>
          </a:p>
        </p:txBody>
      </p:sp>
      <p:pic>
        <p:nvPicPr>
          <p:cNvPr id="3" name="Picture 2" descr="A picture containing map, text&#10;&#10;Description automatically generated">
            <a:extLst>
              <a:ext uri="{FF2B5EF4-FFF2-40B4-BE49-F238E27FC236}">
                <a16:creationId xmlns:a16="http://schemas.microsoft.com/office/drawing/2014/main" id="{360FAEC2-F4CB-5B4E-93A7-871FACAEEA37}"/>
              </a:ext>
            </a:extLst>
          </p:cNvPr>
          <p:cNvPicPr>
            <a:picLocks noChangeAspect="1"/>
          </p:cNvPicPr>
          <p:nvPr/>
        </p:nvPicPr>
        <p:blipFill>
          <a:blip r:embed="rId11"/>
          <a:stretch>
            <a:fillRect/>
          </a:stretch>
        </p:blipFill>
        <p:spPr>
          <a:xfrm>
            <a:off x="16546085" y="7744986"/>
            <a:ext cx="17030450" cy="11245503"/>
          </a:xfrm>
          <a:prstGeom prst="rect">
            <a:avLst/>
          </a:prstGeom>
        </p:spPr>
      </p:pic>
      <p:pic>
        <p:nvPicPr>
          <p:cNvPr id="15" name="Picture 14" descr="A close up of a logo&#10;&#10;Description automatically generated">
            <a:extLst>
              <a:ext uri="{FF2B5EF4-FFF2-40B4-BE49-F238E27FC236}">
                <a16:creationId xmlns:a16="http://schemas.microsoft.com/office/drawing/2014/main" id="{95F2E6F3-3A2B-E14B-9C46-37E3CD8E5D27}"/>
              </a:ext>
            </a:extLst>
          </p:cNvPr>
          <p:cNvPicPr>
            <a:picLocks noChangeAspect="1"/>
          </p:cNvPicPr>
          <p:nvPr/>
        </p:nvPicPr>
        <p:blipFill>
          <a:blip r:embed="rId12"/>
          <a:stretch>
            <a:fillRect/>
          </a:stretch>
        </p:blipFill>
        <p:spPr>
          <a:xfrm>
            <a:off x="21727853" y="26797508"/>
            <a:ext cx="2022052" cy="2022052"/>
          </a:xfrm>
          <a:prstGeom prst="rect">
            <a:avLst/>
          </a:prstGeom>
        </p:spPr>
      </p:pic>
    </p:spTree>
    <p:extLst>
      <p:ext uri="{BB962C8B-B14F-4D97-AF65-F5344CB8AC3E}">
        <p14:creationId xmlns:p14="http://schemas.microsoft.com/office/powerpoint/2010/main" val="21083474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318</TotalTime>
  <Words>1323</Words>
  <Application>Microsoft Macintosh PowerPoint</Application>
  <PresentationFormat>Custom</PresentationFormat>
  <Paragraphs>81</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Georgia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Chari, Shruthi</dc:creator>
  <cp:lastModifiedBy>Chari, Shruthi</cp:lastModifiedBy>
  <cp:revision>86</cp:revision>
  <dcterms:created xsi:type="dcterms:W3CDTF">2020-06-08T19:14:25Z</dcterms:created>
  <dcterms:modified xsi:type="dcterms:W3CDTF">2020-06-25T16:19:17Z</dcterms:modified>
</cp:coreProperties>
</file>

<file path=docProps/thumbnail.jpeg>
</file>